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3"/>
    <p:sldMasterId id="2147483656" r:id="rId4"/>
    <p:sldMasterId id="2147483657" r:id="rId5"/>
    <p:sldMasterId id="2147483658"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y="13716000" cx="24387175"/>
  <p:notesSz cx="7104050" cy="10234600"/>
  <p:embeddedFontLst>
    <p:embeddedFont>
      <p:font typeface="Quattrocento Sans"/>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QuattrocentoSans-bold.fntdata"/><Relationship Id="rId11" Type="http://schemas.openxmlformats.org/officeDocument/2006/relationships/slide" Target="slides/slide4.xml"/><Relationship Id="rId22" Type="http://schemas.openxmlformats.org/officeDocument/2006/relationships/font" Target="fonts/QuattrocentoSans-boldItalic.fntdata"/><Relationship Id="rId10" Type="http://schemas.openxmlformats.org/officeDocument/2006/relationships/slide" Target="slides/slide3.xml"/><Relationship Id="rId21" Type="http://schemas.openxmlformats.org/officeDocument/2006/relationships/font" Target="fonts/QuattrocentoSans-italic.fntdata"/><Relationship Id="rId13" Type="http://schemas.openxmlformats.org/officeDocument/2006/relationships/slide" Target="slides/slide6.xml"/><Relationship Id="rId12" Type="http://schemas.openxmlformats.org/officeDocument/2006/relationships/slide" Target="slides/slide5.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2.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5" Type="http://schemas.openxmlformats.org/officeDocument/2006/relationships/slideMaster" Target="slideMasters/slideMaster3.xml"/><Relationship Id="rId19" Type="http://schemas.openxmlformats.org/officeDocument/2006/relationships/font" Target="fonts/QuattrocentoSans-regular.fntdata"/><Relationship Id="rId6" Type="http://schemas.openxmlformats.org/officeDocument/2006/relationships/slideMaster" Target="slideMasters/slideMaster4.xml"/><Relationship Id="rId18" Type="http://schemas.openxmlformats.org/officeDocument/2006/relationships/slide" Target="slides/slide1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78427" cy="513508"/>
          </a:xfrm>
          <a:prstGeom prst="rect">
            <a:avLst/>
          </a:prstGeom>
          <a:noFill/>
          <a:ln>
            <a:noFill/>
          </a:ln>
        </p:spPr>
        <p:txBody>
          <a:bodyPr anchorCtr="0" anchor="t" bIns="49525" lIns="99075" spcFirstLastPara="1" rIns="99075" wrap="square" tIns="495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4023992" y="0"/>
            <a:ext cx="3078427" cy="513508"/>
          </a:xfrm>
          <a:prstGeom prst="rect">
            <a:avLst/>
          </a:prstGeom>
          <a:noFill/>
          <a:ln>
            <a:noFill/>
          </a:ln>
        </p:spPr>
        <p:txBody>
          <a:bodyPr anchorCtr="0" anchor="t" bIns="49525" lIns="99075" spcFirstLastPara="1" rIns="99075" wrap="square" tIns="49525">
            <a:noAutofit/>
          </a:bodyPr>
          <a:lstStyle>
            <a:lvl1pPr lvl="0" marR="0" rtl="0" algn="r">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10407" y="4925407"/>
            <a:ext cx="5683250" cy="4029879"/>
          </a:xfrm>
          <a:prstGeom prst="rect">
            <a:avLst/>
          </a:prstGeom>
          <a:noFill/>
          <a:ln>
            <a:noFill/>
          </a:ln>
        </p:spPr>
        <p:txBody>
          <a:bodyPr anchorCtr="0" anchor="t" bIns="49525" lIns="99075" spcFirstLastPara="1" rIns="99075" wrap="square" tIns="495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9721107"/>
            <a:ext cx="3078427" cy="513507"/>
          </a:xfrm>
          <a:prstGeom prst="rect">
            <a:avLst/>
          </a:prstGeom>
          <a:noFill/>
          <a:ln>
            <a:noFill/>
          </a:ln>
        </p:spPr>
        <p:txBody>
          <a:bodyPr anchorCtr="0" anchor="b" bIns="49525" lIns="99075" spcFirstLastPara="1" rIns="99075" wrap="square" tIns="49525">
            <a:noAutofit/>
          </a:bodyPr>
          <a:lstStyle>
            <a:lvl1pPr lvl="0" marR="0" rtl="0" algn="l">
              <a:spcBef>
                <a:spcPts val="0"/>
              </a:spcBef>
              <a:spcAft>
                <a:spcPts val="0"/>
              </a:spcAft>
              <a:buSzPts val="1400"/>
              <a:buNone/>
              <a:defRPr b="0" i="0" sz="13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4023992" y="9721107"/>
            <a:ext cx="3078427" cy="513507"/>
          </a:xfrm>
          <a:prstGeom prst="rect">
            <a:avLst/>
          </a:prstGeom>
          <a:noFill/>
          <a:ln>
            <a:noFill/>
          </a:ln>
        </p:spPr>
        <p:txBody>
          <a:bodyPr anchorCtr="0" anchor="b" bIns="49525" lIns="99075" spcFirstLastPara="1" rIns="99075" wrap="square" tIns="49525">
            <a:noAutofit/>
          </a:bodyPr>
          <a:lstStyle/>
          <a:p>
            <a:pPr indent="0" lvl="0" marL="0" marR="0" rtl="0" algn="r">
              <a:spcBef>
                <a:spcPts val="0"/>
              </a:spcBef>
              <a:spcAft>
                <a:spcPts val="0"/>
              </a:spcAft>
              <a:buNone/>
            </a:pPr>
            <a:fld id="{00000000-1234-1234-1234-123412341234}" type="slidenum">
              <a:rPr b="0" i="0" lang="en-US" sz="1300" u="none" cap="none" strike="noStrike">
                <a:solidFill>
                  <a:schemeClr val="dk1"/>
                </a:solidFill>
                <a:latin typeface="Calibri"/>
                <a:ea typeface="Calibri"/>
                <a:cs typeface="Calibri"/>
                <a:sym typeface="Calibri"/>
              </a:rPr>
              <a:t>‹#›</a:t>
            </a:fld>
            <a:endParaRPr b="0" i="0" sz="13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46" name="Google Shape;46;p1: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0: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134" name="Google Shape;134;p10: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1: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141" name="Google Shape;141;p11: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2: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52" name="Google Shape;52;p2: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3: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65" name="Google Shape;65;p3: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77" name="Google Shape;77;p4: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5:notes"/>
          <p:cNvSpPr txBox="1"/>
          <p:nvPr>
            <p:ph idx="1" type="body"/>
          </p:nvPr>
        </p:nvSpPr>
        <p:spPr>
          <a:xfrm>
            <a:off x="710407" y="4925407"/>
            <a:ext cx="5683250" cy="4029879"/>
          </a:xfrm>
          <a:prstGeom prst="rect">
            <a:avLst/>
          </a:prstGeom>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84" name="Google Shape;84;p5: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6: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2" name="Google Shape;92;p6:notes"/>
          <p:cNvSpPr txBox="1"/>
          <p:nvPr>
            <p:ph idx="1" type="body"/>
          </p:nvPr>
        </p:nvSpPr>
        <p:spPr>
          <a:xfrm>
            <a:off x="710407" y="4925407"/>
            <a:ext cx="5683250" cy="4029879"/>
          </a:xfrm>
          <a:prstGeom prst="rect">
            <a:avLst/>
          </a:prstGeom>
          <a:noFill/>
          <a:ln>
            <a:noFill/>
          </a:ln>
        </p:spPr>
        <p:txBody>
          <a:bodyPr anchorCtr="0" anchor="t" bIns="49525" lIns="99075" spcFirstLastPara="1" rIns="99075" wrap="square" tIns="49525">
            <a:noAutofit/>
          </a:bodyPr>
          <a:lstStyle/>
          <a:p>
            <a:pPr indent="0" lvl="0" marL="0" marR="0" rtl="0" algn="l">
              <a:lnSpc>
                <a:spcPct val="100000"/>
              </a:lnSpc>
              <a:spcBef>
                <a:spcPts val="0"/>
              </a:spcBef>
              <a:spcAft>
                <a:spcPts val="0"/>
              </a:spcAft>
              <a:buClr>
                <a:schemeClr val="dk1"/>
              </a:buClr>
              <a:buSzPts val="1200"/>
              <a:buFont typeface="Calibri"/>
              <a:buNone/>
            </a:pPr>
            <a:r>
              <a:t/>
            </a:r>
            <a:endParaRPr/>
          </a:p>
        </p:txBody>
      </p:sp>
      <p:sp>
        <p:nvSpPr>
          <p:cNvPr id="93" name="Google Shape;93;p6:notes"/>
          <p:cNvSpPr txBox="1"/>
          <p:nvPr>
            <p:ph idx="12" type="sldNum"/>
          </p:nvPr>
        </p:nvSpPr>
        <p:spPr>
          <a:xfrm>
            <a:off x="4023992" y="9721107"/>
            <a:ext cx="3078427" cy="513507"/>
          </a:xfrm>
          <a:prstGeom prst="rect">
            <a:avLst/>
          </a:prstGeom>
          <a:noFill/>
          <a:ln>
            <a:noFill/>
          </a:ln>
        </p:spPr>
        <p:txBody>
          <a:bodyPr anchorCtr="0" anchor="b" bIns="49525" lIns="99075" spcFirstLastPara="1" rIns="99075" wrap="square" tIns="495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7: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1" name="Google Shape;111;p7:notes"/>
          <p:cNvSpPr txBox="1"/>
          <p:nvPr>
            <p:ph idx="1" type="body"/>
          </p:nvPr>
        </p:nvSpPr>
        <p:spPr>
          <a:xfrm>
            <a:off x="710407" y="4925407"/>
            <a:ext cx="5683250" cy="4029879"/>
          </a:xfrm>
          <a:prstGeom prst="rect">
            <a:avLst/>
          </a:prstGeom>
          <a:noFill/>
          <a:ln>
            <a:noFill/>
          </a:ln>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112" name="Google Shape;112;p7:notes"/>
          <p:cNvSpPr txBox="1"/>
          <p:nvPr>
            <p:ph idx="12" type="sldNum"/>
          </p:nvPr>
        </p:nvSpPr>
        <p:spPr>
          <a:xfrm>
            <a:off x="4023992" y="9721107"/>
            <a:ext cx="3078427" cy="513507"/>
          </a:xfrm>
          <a:prstGeom prst="rect">
            <a:avLst/>
          </a:prstGeom>
          <a:noFill/>
          <a:ln>
            <a:noFill/>
          </a:ln>
        </p:spPr>
        <p:txBody>
          <a:bodyPr anchorCtr="0" anchor="b" bIns="49525" lIns="99075" spcFirstLastPara="1" rIns="99075" wrap="square" tIns="495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8: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0" name="Google Shape;120;p8:notes"/>
          <p:cNvSpPr txBox="1"/>
          <p:nvPr>
            <p:ph idx="1" type="body"/>
          </p:nvPr>
        </p:nvSpPr>
        <p:spPr>
          <a:xfrm>
            <a:off x="710407" y="4925407"/>
            <a:ext cx="5683250" cy="4029879"/>
          </a:xfrm>
          <a:prstGeom prst="rect">
            <a:avLst/>
          </a:prstGeom>
          <a:noFill/>
          <a:ln>
            <a:noFill/>
          </a:ln>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121" name="Google Shape;121;p8:notes"/>
          <p:cNvSpPr txBox="1"/>
          <p:nvPr>
            <p:ph idx="12" type="sldNum"/>
          </p:nvPr>
        </p:nvSpPr>
        <p:spPr>
          <a:xfrm>
            <a:off x="4023992" y="9721107"/>
            <a:ext cx="3078427" cy="513507"/>
          </a:xfrm>
          <a:prstGeom prst="rect">
            <a:avLst/>
          </a:prstGeom>
          <a:noFill/>
          <a:ln>
            <a:noFill/>
          </a:ln>
        </p:spPr>
        <p:txBody>
          <a:bodyPr anchorCtr="0" anchor="b" bIns="49525" lIns="99075" spcFirstLastPara="1" rIns="99075" wrap="square" tIns="495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9:notes"/>
          <p:cNvSpPr/>
          <p:nvPr>
            <p:ph idx="2" type="sldImg"/>
          </p:nvPr>
        </p:nvSpPr>
        <p:spPr>
          <a:xfrm>
            <a:off x="482600" y="1279525"/>
            <a:ext cx="6140450" cy="34544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6" name="Google Shape;126;p9:notes"/>
          <p:cNvSpPr txBox="1"/>
          <p:nvPr>
            <p:ph idx="1" type="body"/>
          </p:nvPr>
        </p:nvSpPr>
        <p:spPr>
          <a:xfrm>
            <a:off x="710407" y="4925407"/>
            <a:ext cx="5683250" cy="4029879"/>
          </a:xfrm>
          <a:prstGeom prst="rect">
            <a:avLst/>
          </a:prstGeom>
          <a:noFill/>
          <a:ln>
            <a:noFill/>
          </a:ln>
        </p:spPr>
        <p:txBody>
          <a:bodyPr anchorCtr="0" anchor="t" bIns="49525" lIns="99075" spcFirstLastPara="1" rIns="99075" wrap="square" tIns="49525">
            <a:noAutofit/>
          </a:bodyPr>
          <a:lstStyle/>
          <a:p>
            <a:pPr indent="0" lvl="0" marL="0" rtl="0" algn="l">
              <a:spcBef>
                <a:spcPts val="0"/>
              </a:spcBef>
              <a:spcAft>
                <a:spcPts val="0"/>
              </a:spcAft>
              <a:buNone/>
            </a:pPr>
            <a:r>
              <a:t/>
            </a:r>
            <a:endParaRPr/>
          </a:p>
        </p:txBody>
      </p:sp>
      <p:sp>
        <p:nvSpPr>
          <p:cNvPr id="127" name="Google Shape;127;p9:notes"/>
          <p:cNvSpPr txBox="1"/>
          <p:nvPr>
            <p:ph idx="12" type="sldNum"/>
          </p:nvPr>
        </p:nvSpPr>
        <p:spPr>
          <a:xfrm>
            <a:off x="4023992" y="9721107"/>
            <a:ext cx="3078427" cy="513507"/>
          </a:xfrm>
          <a:prstGeom prst="rect">
            <a:avLst/>
          </a:prstGeom>
          <a:noFill/>
          <a:ln>
            <a:noFill/>
          </a:ln>
        </p:spPr>
        <p:txBody>
          <a:bodyPr anchorCtr="0" anchor="b" bIns="49525" lIns="99075" spcFirstLastPara="1" rIns="99075" wrap="square" tIns="49525">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blank">
  <p:cSld name="BLANK">
    <p:spTree>
      <p:nvGrpSpPr>
        <p:cNvPr id="11" name="Shape 11"/>
        <p:cNvGrpSpPr/>
        <p:nvPr/>
      </p:nvGrpSpPr>
      <p:grpSpPr>
        <a:xfrm>
          <a:off x="0" y="0"/>
          <a:ext cx="0" cy="0"/>
          <a:chOff x="0" y="0"/>
          <a:chExt cx="0" cy="0"/>
        </a:xfrm>
      </p:grpSpPr>
      <p:sp>
        <p:nvSpPr>
          <p:cNvPr id="12" name="Google Shape;12;p2"/>
          <p:cNvSpPr txBox="1"/>
          <p:nvPr/>
        </p:nvSpPr>
        <p:spPr>
          <a:xfrm>
            <a:off x="1181100" y="6200776"/>
            <a:ext cx="22136100" cy="1656798"/>
          </a:xfrm>
          <a:prstGeom prst="rect">
            <a:avLst/>
          </a:prstGeom>
          <a:noFill/>
          <a:ln>
            <a:noFill/>
          </a:ln>
        </p:spPr>
        <p:txBody>
          <a:bodyPr anchorCtr="0" anchor="ctr" bIns="45700" lIns="91425" spcFirstLastPara="1" rIns="91425" wrap="square" tIns="45700">
            <a:normAutofit fontScale="85000" lnSpcReduction="10000"/>
          </a:bodyPr>
          <a:lstStyle/>
          <a:p>
            <a:pPr indent="0" lvl="0" marL="0" marR="0" rtl="0" algn="l">
              <a:lnSpc>
                <a:spcPct val="90000"/>
              </a:lnSpc>
              <a:spcBef>
                <a:spcPts val="0"/>
              </a:spcBef>
              <a:spcAft>
                <a:spcPts val="0"/>
              </a:spcAft>
              <a:buClr>
                <a:srgbClr val="FFC000"/>
              </a:buClr>
              <a:buSzPct val="100000"/>
              <a:buFont typeface="Quattrocento Sans"/>
              <a:buNone/>
            </a:pPr>
            <a:r>
              <a:rPr b="1" i="0" lang="en-US" sz="9000" u="none" cap="none" strike="noStrike">
                <a:solidFill>
                  <a:srgbClr val="FFC000"/>
                </a:solidFill>
                <a:latin typeface="Quattrocento Sans"/>
                <a:ea typeface="Quattrocento Sans"/>
                <a:cs typeface="Quattrocento Sans"/>
                <a:sym typeface="Quattrocento Sans"/>
              </a:rPr>
              <a:t>2022 SPE EUROPE ENERGY GEOHACKATHON</a:t>
            </a:r>
            <a:endParaRPr b="1" i="0" sz="9000" u="none" cap="none" strike="noStrike">
              <a:solidFill>
                <a:srgbClr val="FFC000"/>
              </a:solidFill>
              <a:latin typeface="Quattrocento Sans"/>
              <a:ea typeface="Quattrocento Sans"/>
              <a:cs typeface="Quattrocento Sans"/>
              <a:sym typeface="Quattrocento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6" name="Shape 16"/>
        <p:cNvGrpSpPr/>
        <p:nvPr/>
      </p:nvGrpSpPr>
      <p:grpSpPr>
        <a:xfrm>
          <a:off x="0" y="0"/>
          <a:ext cx="0" cy="0"/>
          <a:chOff x="0" y="0"/>
          <a:chExt cx="0" cy="0"/>
        </a:xfrm>
      </p:grpSpPr>
      <p:sp>
        <p:nvSpPr>
          <p:cNvPr id="17" name="Google Shape;17;p4"/>
          <p:cNvSpPr txBox="1"/>
          <p:nvPr>
            <p:ph type="title"/>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8800"/>
              <a:buFont typeface="Calibri"/>
              <a:buNone/>
              <a:defRPr b="0" i="0" sz="88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8" name="Google Shape;18;p4"/>
          <p:cNvSpPr txBox="1"/>
          <p:nvPr>
            <p:ph idx="1" type="body"/>
          </p:nvPr>
        </p:nvSpPr>
        <p:spPr>
          <a:xfrm>
            <a:off x="1676618" y="3651250"/>
            <a:ext cx="10364549" cy="8702676"/>
          </a:xfrm>
          <a:prstGeom prst="rect">
            <a:avLst/>
          </a:prstGeom>
          <a:noFill/>
          <a:ln>
            <a:noFill/>
          </a:ln>
        </p:spPr>
        <p:txBody>
          <a:bodyPr anchorCtr="0" anchor="t" bIns="45700" lIns="91425" spcFirstLastPara="1" rIns="91425" wrap="square" tIns="45700">
            <a:noAutofit/>
          </a:bodyPr>
          <a:lstStyle>
            <a:lvl1pPr indent="-584200" lvl="0" marL="457200" marR="0" rtl="0" algn="l">
              <a:lnSpc>
                <a:spcPct val="90000"/>
              </a:lnSpc>
              <a:spcBef>
                <a:spcPts val="2000"/>
              </a:spcBef>
              <a:spcAft>
                <a:spcPts val="0"/>
              </a:spcAft>
              <a:buClr>
                <a:schemeClr val="dk1"/>
              </a:buClr>
              <a:buSzPts val="5600"/>
              <a:buFont typeface="Arial"/>
              <a:buChar char="•"/>
              <a:defRPr b="0" i="0" sz="5600" u="none" cap="none" strike="noStrike">
                <a:solidFill>
                  <a:schemeClr val="dk1"/>
                </a:solidFill>
                <a:latin typeface="Calibri"/>
                <a:ea typeface="Calibri"/>
                <a:cs typeface="Calibri"/>
                <a:sym typeface="Calibri"/>
              </a:defRPr>
            </a:lvl1pPr>
            <a:lvl2pPr indent="-533400" lvl="1" marL="9144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482600" lvl="2" marL="1371600" marR="0" rtl="0" algn="l">
              <a:lnSpc>
                <a:spcPct val="90000"/>
              </a:lnSpc>
              <a:spcBef>
                <a:spcPts val="1000"/>
              </a:spcBef>
              <a:spcAft>
                <a:spcPts val="0"/>
              </a:spcAft>
              <a:buClr>
                <a:schemeClr val="dk1"/>
              </a:buClr>
              <a:buSzPts val="4000"/>
              <a:buFont typeface="Arial"/>
              <a:buChar char="•"/>
              <a:defRPr b="0" i="0" sz="4000" u="none" cap="none" strike="noStrike">
                <a:solidFill>
                  <a:schemeClr val="dk1"/>
                </a:solidFill>
                <a:latin typeface="Calibri"/>
                <a:ea typeface="Calibri"/>
                <a:cs typeface="Calibri"/>
                <a:sym typeface="Calibri"/>
              </a:defRPr>
            </a:lvl3pPr>
            <a:lvl4pPr indent="-457200" lvl="3" marL="1828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9pPr>
          </a:lstStyle>
          <a:p/>
        </p:txBody>
      </p:sp>
      <p:sp>
        <p:nvSpPr>
          <p:cNvPr id="19" name="Google Shape;19;p4"/>
          <p:cNvSpPr txBox="1"/>
          <p:nvPr>
            <p:ph idx="2" type="body"/>
          </p:nvPr>
        </p:nvSpPr>
        <p:spPr>
          <a:xfrm>
            <a:off x="12346008" y="3651250"/>
            <a:ext cx="10364549" cy="8702676"/>
          </a:xfrm>
          <a:prstGeom prst="rect">
            <a:avLst/>
          </a:prstGeom>
          <a:noFill/>
          <a:ln>
            <a:noFill/>
          </a:ln>
        </p:spPr>
        <p:txBody>
          <a:bodyPr anchorCtr="0" anchor="t" bIns="45700" lIns="91425" spcFirstLastPara="1" rIns="91425" wrap="square" tIns="45700">
            <a:noAutofit/>
          </a:bodyPr>
          <a:lstStyle>
            <a:lvl1pPr indent="-584200" lvl="0" marL="457200" marR="0" rtl="0" algn="l">
              <a:lnSpc>
                <a:spcPct val="90000"/>
              </a:lnSpc>
              <a:spcBef>
                <a:spcPts val="2000"/>
              </a:spcBef>
              <a:spcAft>
                <a:spcPts val="0"/>
              </a:spcAft>
              <a:buClr>
                <a:schemeClr val="dk1"/>
              </a:buClr>
              <a:buSzPts val="5600"/>
              <a:buFont typeface="Arial"/>
              <a:buChar char="•"/>
              <a:defRPr b="0" i="0" sz="5600" u="none" cap="none" strike="noStrike">
                <a:solidFill>
                  <a:schemeClr val="dk1"/>
                </a:solidFill>
                <a:latin typeface="Calibri"/>
                <a:ea typeface="Calibri"/>
                <a:cs typeface="Calibri"/>
                <a:sym typeface="Calibri"/>
              </a:defRPr>
            </a:lvl1pPr>
            <a:lvl2pPr indent="-533400" lvl="1" marL="9144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482600" lvl="2" marL="1371600" marR="0" rtl="0" algn="l">
              <a:lnSpc>
                <a:spcPct val="90000"/>
              </a:lnSpc>
              <a:spcBef>
                <a:spcPts val="1000"/>
              </a:spcBef>
              <a:spcAft>
                <a:spcPts val="0"/>
              </a:spcAft>
              <a:buClr>
                <a:schemeClr val="dk1"/>
              </a:buClr>
              <a:buSzPts val="4000"/>
              <a:buFont typeface="Arial"/>
              <a:buChar char="•"/>
              <a:defRPr b="0" i="0" sz="4000" u="none" cap="none" strike="noStrike">
                <a:solidFill>
                  <a:schemeClr val="dk1"/>
                </a:solidFill>
                <a:latin typeface="Calibri"/>
                <a:ea typeface="Calibri"/>
                <a:cs typeface="Calibri"/>
                <a:sym typeface="Calibri"/>
              </a:defRPr>
            </a:lvl3pPr>
            <a:lvl4pPr indent="-457200" lvl="3" marL="1828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9pPr>
          </a:lstStyle>
          <a:p/>
        </p:txBody>
      </p:sp>
      <p:sp>
        <p:nvSpPr>
          <p:cNvPr id="20" name="Google Shape;20;p4"/>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1" name="Google Shape;21;p4"/>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2" name="Google Shape;22;p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b="0" i="0" sz="1800" u="none" cap="none" strike="noStrike">
                <a:solidFill>
                  <a:schemeClr val="dk1"/>
                </a:solidFill>
                <a:latin typeface="Calibri"/>
                <a:ea typeface="Calibri"/>
                <a:cs typeface="Calibri"/>
                <a:sym typeface="Calibri"/>
              </a:defRPr>
            </a:lvl1pPr>
            <a:lvl2pPr indent="0" lvl="1" marL="0" marR="0" rtl="0" algn="l">
              <a:spcBef>
                <a:spcPts val="0"/>
              </a:spcBef>
              <a:buNone/>
              <a:defRPr b="0" i="0" sz="1800" u="none" cap="none" strike="noStrike">
                <a:solidFill>
                  <a:schemeClr val="dk1"/>
                </a:solidFill>
                <a:latin typeface="Calibri"/>
                <a:ea typeface="Calibri"/>
                <a:cs typeface="Calibri"/>
                <a:sym typeface="Calibri"/>
              </a:defRPr>
            </a:lvl2pPr>
            <a:lvl3pPr indent="0" lvl="2" marL="0" marR="0" rtl="0" algn="l">
              <a:spcBef>
                <a:spcPts val="0"/>
              </a:spcBef>
              <a:buNone/>
              <a:defRPr b="0" i="0" sz="1800" u="none" cap="none" strike="noStrike">
                <a:solidFill>
                  <a:schemeClr val="dk1"/>
                </a:solidFill>
                <a:latin typeface="Calibri"/>
                <a:ea typeface="Calibri"/>
                <a:cs typeface="Calibri"/>
                <a:sym typeface="Calibri"/>
              </a:defRPr>
            </a:lvl3pPr>
            <a:lvl4pPr indent="0" lvl="3" marL="0" marR="0" rtl="0" algn="l">
              <a:spcBef>
                <a:spcPts val="0"/>
              </a:spcBef>
              <a:buNone/>
              <a:defRPr b="0" i="0" sz="1800" u="none" cap="none" strike="noStrike">
                <a:solidFill>
                  <a:schemeClr val="dk1"/>
                </a:solidFill>
                <a:latin typeface="Calibri"/>
                <a:ea typeface="Calibri"/>
                <a:cs typeface="Calibri"/>
                <a:sym typeface="Calibri"/>
              </a:defRPr>
            </a:lvl4pPr>
            <a:lvl5pPr indent="0" lvl="4" marL="0" marR="0" rtl="0" algn="l">
              <a:spcBef>
                <a:spcPts val="0"/>
              </a:spcBef>
              <a:buNone/>
              <a:defRPr b="0" i="0" sz="1800" u="none" cap="none" strike="noStrike">
                <a:solidFill>
                  <a:schemeClr val="dk1"/>
                </a:solidFill>
                <a:latin typeface="Calibri"/>
                <a:ea typeface="Calibri"/>
                <a:cs typeface="Calibri"/>
                <a:sym typeface="Calibri"/>
              </a:defRPr>
            </a:lvl5pPr>
            <a:lvl6pPr indent="0" lvl="5" marL="0" marR="0" rtl="0" algn="l">
              <a:spcBef>
                <a:spcPts val="0"/>
              </a:spcBef>
              <a:buNone/>
              <a:defRPr b="0" i="0" sz="1800" u="none" cap="none" strike="noStrike">
                <a:solidFill>
                  <a:schemeClr val="dk1"/>
                </a:solidFill>
                <a:latin typeface="Calibri"/>
                <a:ea typeface="Calibri"/>
                <a:cs typeface="Calibri"/>
                <a:sym typeface="Calibri"/>
              </a:defRPr>
            </a:lvl6pPr>
            <a:lvl7pPr indent="0" lvl="6" marL="0" marR="0" rtl="0" algn="l">
              <a:spcBef>
                <a:spcPts val="0"/>
              </a:spcBef>
              <a:buNone/>
              <a:defRPr b="0" i="0" sz="1800" u="none" cap="none" strike="noStrike">
                <a:solidFill>
                  <a:schemeClr val="dk1"/>
                </a:solidFill>
                <a:latin typeface="Calibri"/>
                <a:ea typeface="Calibri"/>
                <a:cs typeface="Calibri"/>
                <a:sym typeface="Calibri"/>
              </a:defRPr>
            </a:lvl7pPr>
            <a:lvl8pPr indent="0" lvl="7" marL="0" marR="0" rtl="0" algn="l">
              <a:spcBef>
                <a:spcPts val="0"/>
              </a:spcBef>
              <a:buNone/>
              <a:defRPr b="0" i="0" sz="1800" u="none" cap="none" strike="noStrike">
                <a:solidFill>
                  <a:schemeClr val="dk1"/>
                </a:solidFill>
                <a:latin typeface="Calibri"/>
                <a:ea typeface="Calibri"/>
                <a:cs typeface="Calibri"/>
                <a:sym typeface="Calibri"/>
              </a:defRPr>
            </a:lvl8pPr>
            <a:lvl9pPr indent="0" lvl="8" marL="0" marR="0" rtl="0" algn="l">
              <a:spcBef>
                <a:spcPts val="0"/>
              </a:spcBef>
              <a:buNone/>
              <a:defRPr b="0" i="0" sz="1800" u="none" cap="none" strike="noStrike">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3" name="Shape 23"/>
        <p:cNvGrpSpPr/>
        <p:nvPr/>
      </p:nvGrpSpPr>
      <p:grpSpPr>
        <a:xfrm>
          <a:off x="0" y="0"/>
          <a:ext cx="0" cy="0"/>
          <a:chOff x="0" y="0"/>
          <a:chExt cx="0" cy="0"/>
        </a:xfrm>
      </p:grpSpPr>
      <p:sp>
        <p:nvSpPr>
          <p:cNvPr id="24" name="Google Shape;24;p5"/>
          <p:cNvSpPr txBox="1"/>
          <p:nvPr>
            <p:ph type="ctrTitle"/>
          </p:nvPr>
        </p:nvSpPr>
        <p:spPr>
          <a:xfrm>
            <a:off x="3048397" y="2244726"/>
            <a:ext cx="18290381" cy="4775200"/>
          </a:xfrm>
          <a:prstGeom prst="rect">
            <a:avLst/>
          </a:prstGeom>
          <a:noFill/>
          <a:ln>
            <a:noFill/>
          </a:ln>
        </p:spPr>
        <p:txBody>
          <a:bodyPr anchorCtr="0" anchor="b" bIns="45700" lIns="91425" spcFirstLastPara="1" rIns="91425" wrap="square" tIns="45700">
            <a:noAutofit/>
          </a:bodyPr>
          <a:lstStyle>
            <a:lvl1pPr lvl="0" marR="0" rtl="0" algn="ctr">
              <a:lnSpc>
                <a:spcPct val="90000"/>
              </a:lnSpc>
              <a:spcBef>
                <a:spcPts val="0"/>
              </a:spcBef>
              <a:spcAft>
                <a:spcPts val="0"/>
              </a:spcAft>
              <a:buClr>
                <a:schemeClr val="dk1"/>
              </a:buClr>
              <a:buSzPts val="12000"/>
              <a:buFont typeface="Calibri"/>
              <a:buNone/>
              <a:defRPr b="0" i="0" sz="12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5" name="Google Shape;25;p5"/>
          <p:cNvSpPr txBox="1"/>
          <p:nvPr>
            <p:ph idx="1" type="subTitle"/>
          </p:nvPr>
        </p:nvSpPr>
        <p:spPr>
          <a:xfrm>
            <a:off x="3048397" y="7204076"/>
            <a:ext cx="18290381" cy="3311524"/>
          </a:xfrm>
          <a:prstGeom prst="rect">
            <a:avLst/>
          </a:prstGeom>
          <a:noFill/>
          <a:ln>
            <a:noFill/>
          </a:ln>
        </p:spPr>
        <p:txBody>
          <a:bodyPr anchorCtr="0" anchor="t" bIns="45700" lIns="91425" spcFirstLastPara="1" rIns="91425" wrap="square" tIns="45700">
            <a:noAutofit/>
          </a:bodyPr>
          <a:lstStyle>
            <a:lvl1pPr lvl="0" marR="0" rtl="0" algn="ctr">
              <a:lnSpc>
                <a:spcPct val="90000"/>
              </a:lnSpc>
              <a:spcBef>
                <a:spcPts val="2000"/>
              </a:spcBef>
              <a:spcAft>
                <a:spcPts val="0"/>
              </a:spcAft>
              <a:buClr>
                <a:schemeClr val="dk1"/>
              </a:buClr>
              <a:buSzPts val="4800"/>
              <a:buFont typeface="Arial"/>
              <a:buNone/>
              <a:defRPr b="0" i="0" sz="4800" u="none" cap="none" strike="noStrike">
                <a:solidFill>
                  <a:schemeClr val="dk1"/>
                </a:solidFill>
                <a:latin typeface="Calibri"/>
                <a:ea typeface="Calibri"/>
                <a:cs typeface="Calibri"/>
                <a:sym typeface="Calibri"/>
              </a:defRPr>
            </a:lvl1pPr>
            <a:lvl2pPr lvl="1" marR="0" rtl="0" algn="ctr">
              <a:lnSpc>
                <a:spcPct val="90000"/>
              </a:lnSpc>
              <a:spcBef>
                <a:spcPts val="1000"/>
              </a:spcBef>
              <a:spcAft>
                <a:spcPts val="0"/>
              </a:spcAft>
              <a:buClr>
                <a:schemeClr val="dk1"/>
              </a:buClr>
              <a:buSzPts val="4000"/>
              <a:buFont typeface="Arial"/>
              <a:buNone/>
              <a:defRPr b="0" i="0" sz="4000" u="none" cap="none" strike="noStrike">
                <a:solidFill>
                  <a:schemeClr val="dk1"/>
                </a:solidFill>
                <a:latin typeface="Calibri"/>
                <a:ea typeface="Calibri"/>
                <a:cs typeface="Calibri"/>
                <a:sym typeface="Calibri"/>
              </a:defRPr>
            </a:lvl2pPr>
            <a:lvl3pPr lvl="2" marR="0" rtl="0" algn="ctr">
              <a:lnSpc>
                <a:spcPct val="90000"/>
              </a:lnSpc>
              <a:spcBef>
                <a:spcPts val="1000"/>
              </a:spcBef>
              <a:spcAft>
                <a:spcPts val="0"/>
              </a:spcAft>
              <a:buClr>
                <a:schemeClr val="dk1"/>
              </a:buClr>
              <a:buSzPts val="3600"/>
              <a:buFont typeface="Arial"/>
              <a:buNone/>
              <a:defRPr b="0" i="0" sz="3600" u="none" cap="none" strike="noStrike">
                <a:solidFill>
                  <a:schemeClr val="dk1"/>
                </a:solidFill>
                <a:latin typeface="Calibri"/>
                <a:ea typeface="Calibri"/>
                <a:cs typeface="Calibri"/>
                <a:sym typeface="Calibri"/>
              </a:defRPr>
            </a:lvl3pPr>
            <a:lvl4pPr lvl="3"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4pPr>
            <a:lvl5pPr lvl="4"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5pPr>
            <a:lvl6pPr lvl="5"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6pPr>
            <a:lvl7pPr lvl="6"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7pPr>
            <a:lvl8pPr lvl="7"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8pPr>
            <a:lvl9pPr lvl="8" marR="0" rtl="0" algn="ctr">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9pPr>
          </a:lstStyle>
          <a:p/>
        </p:txBody>
      </p:sp>
      <p:sp>
        <p:nvSpPr>
          <p:cNvPr id="26" name="Google Shape;26;p5"/>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7" name="Google Shape;27;p5"/>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28" name="Google Shape;28;p5"/>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6"/>
          <p:cNvSpPr txBox="1"/>
          <p:nvPr>
            <p:ph type="title"/>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1"/>
              </a:buClr>
              <a:buSzPts val="8800"/>
              <a:buFont typeface="Calibri"/>
              <a:buNone/>
              <a:defRPr b="0" i="0" sz="88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1" name="Google Shape;31;p6"/>
          <p:cNvSpPr txBox="1"/>
          <p:nvPr>
            <p:ph idx="1" type="body"/>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584200" lvl="0" marL="457200" marR="0" rtl="0" algn="l">
              <a:lnSpc>
                <a:spcPct val="90000"/>
              </a:lnSpc>
              <a:spcBef>
                <a:spcPts val="2000"/>
              </a:spcBef>
              <a:spcAft>
                <a:spcPts val="0"/>
              </a:spcAft>
              <a:buClr>
                <a:schemeClr val="dk1"/>
              </a:buClr>
              <a:buSzPts val="5600"/>
              <a:buFont typeface="Arial"/>
              <a:buChar char="•"/>
              <a:defRPr b="0" i="0" sz="5600" u="none" cap="none" strike="noStrike">
                <a:solidFill>
                  <a:schemeClr val="dk1"/>
                </a:solidFill>
                <a:latin typeface="Calibri"/>
                <a:ea typeface="Calibri"/>
                <a:cs typeface="Calibri"/>
                <a:sym typeface="Calibri"/>
              </a:defRPr>
            </a:lvl1pPr>
            <a:lvl2pPr indent="-533400" lvl="1" marL="9144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2pPr>
            <a:lvl3pPr indent="-482600" lvl="2" marL="1371600" marR="0" rtl="0" algn="l">
              <a:lnSpc>
                <a:spcPct val="90000"/>
              </a:lnSpc>
              <a:spcBef>
                <a:spcPts val="1000"/>
              </a:spcBef>
              <a:spcAft>
                <a:spcPts val="0"/>
              </a:spcAft>
              <a:buClr>
                <a:schemeClr val="dk1"/>
              </a:buClr>
              <a:buSzPts val="4000"/>
              <a:buFont typeface="Arial"/>
              <a:buChar char="•"/>
              <a:defRPr b="0" i="0" sz="4000" u="none" cap="none" strike="noStrike">
                <a:solidFill>
                  <a:schemeClr val="dk1"/>
                </a:solidFill>
                <a:latin typeface="Calibri"/>
                <a:ea typeface="Calibri"/>
                <a:cs typeface="Calibri"/>
                <a:sym typeface="Calibri"/>
              </a:defRPr>
            </a:lvl3pPr>
            <a:lvl4pPr indent="-457200" lvl="3" marL="1828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4pPr>
            <a:lvl5pPr indent="-457200" lvl="4" marL="22860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Calibri"/>
                <a:ea typeface="Calibri"/>
                <a:cs typeface="Calibri"/>
                <a:sym typeface="Calibri"/>
              </a:defRPr>
            </a:lvl9pPr>
          </a:lstStyle>
          <a:p/>
        </p:txBody>
      </p:sp>
      <p:sp>
        <p:nvSpPr>
          <p:cNvPr id="32" name="Google Shape;32;p6"/>
          <p:cNvSpPr txBox="1"/>
          <p:nvPr>
            <p:ph idx="10" type="dt"/>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3" name="Google Shape;33;p6"/>
          <p:cNvSpPr txBox="1"/>
          <p:nvPr>
            <p:ph idx="11" type="ftr"/>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sz="1800">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34" name="Google Shape;34;p6"/>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l">
              <a:spcBef>
                <a:spcPts val="0"/>
              </a:spcBef>
              <a:buNone/>
              <a:defRPr sz="1800">
                <a:solidFill>
                  <a:schemeClr val="dk1"/>
                </a:solidFill>
                <a:latin typeface="Calibri"/>
                <a:ea typeface="Calibri"/>
                <a:cs typeface="Calibri"/>
                <a:sym typeface="Calibri"/>
              </a:defRPr>
            </a:lvl1pPr>
            <a:lvl2pPr indent="0" lvl="1" marL="0" marR="0" rtl="0" algn="l">
              <a:spcBef>
                <a:spcPts val="0"/>
              </a:spcBef>
              <a:buNone/>
              <a:defRPr sz="1800">
                <a:solidFill>
                  <a:schemeClr val="dk1"/>
                </a:solidFill>
                <a:latin typeface="Calibri"/>
                <a:ea typeface="Calibri"/>
                <a:cs typeface="Calibri"/>
                <a:sym typeface="Calibri"/>
              </a:defRPr>
            </a:lvl2pPr>
            <a:lvl3pPr indent="0" lvl="2" marL="0" marR="0" rtl="0" algn="l">
              <a:spcBef>
                <a:spcPts val="0"/>
              </a:spcBef>
              <a:buNone/>
              <a:defRPr sz="1800">
                <a:solidFill>
                  <a:schemeClr val="dk1"/>
                </a:solidFill>
                <a:latin typeface="Calibri"/>
                <a:ea typeface="Calibri"/>
                <a:cs typeface="Calibri"/>
                <a:sym typeface="Calibri"/>
              </a:defRPr>
            </a:lvl3pPr>
            <a:lvl4pPr indent="0" lvl="3" marL="0" marR="0" rtl="0" algn="l">
              <a:spcBef>
                <a:spcPts val="0"/>
              </a:spcBef>
              <a:buNone/>
              <a:defRPr sz="1800">
                <a:solidFill>
                  <a:schemeClr val="dk1"/>
                </a:solidFill>
                <a:latin typeface="Calibri"/>
                <a:ea typeface="Calibri"/>
                <a:cs typeface="Calibri"/>
                <a:sym typeface="Calibri"/>
              </a:defRPr>
            </a:lvl4pPr>
            <a:lvl5pPr indent="0" lvl="4" marL="0" marR="0" rtl="0" algn="l">
              <a:spcBef>
                <a:spcPts val="0"/>
              </a:spcBef>
              <a:buNone/>
              <a:defRPr sz="1800">
                <a:solidFill>
                  <a:schemeClr val="dk1"/>
                </a:solidFill>
                <a:latin typeface="Calibri"/>
                <a:ea typeface="Calibri"/>
                <a:cs typeface="Calibri"/>
                <a:sym typeface="Calibri"/>
              </a:defRPr>
            </a:lvl5pPr>
            <a:lvl6pPr indent="0" lvl="5" marL="0" marR="0" rtl="0" algn="l">
              <a:spcBef>
                <a:spcPts val="0"/>
              </a:spcBef>
              <a:buNone/>
              <a:defRPr sz="1800">
                <a:solidFill>
                  <a:schemeClr val="dk1"/>
                </a:solidFill>
                <a:latin typeface="Calibri"/>
                <a:ea typeface="Calibri"/>
                <a:cs typeface="Calibri"/>
                <a:sym typeface="Calibri"/>
              </a:defRPr>
            </a:lvl6pPr>
            <a:lvl7pPr indent="0" lvl="6" marL="0" marR="0" rtl="0" algn="l">
              <a:spcBef>
                <a:spcPts val="0"/>
              </a:spcBef>
              <a:buNone/>
              <a:defRPr sz="1800">
                <a:solidFill>
                  <a:schemeClr val="dk1"/>
                </a:solidFill>
                <a:latin typeface="Calibri"/>
                <a:ea typeface="Calibri"/>
                <a:cs typeface="Calibri"/>
                <a:sym typeface="Calibri"/>
              </a:defRPr>
            </a:lvl7pPr>
            <a:lvl8pPr indent="0" lvl="7" marL="0" marR="0" rtl="0" algn="l">
              <a:spcBef>
                <a:spcPts val="0"/>
              </a:spcBef>
              <a:buNone/>
              <a:defRPr sz="1800">
                <a:solidFill>
                  <a:schemeClr val="dk1"/>
                </a:solidFill>
                <a:latin typeface="Calibri"/>
                <a:ea typeface="Calibri"/>
                <a:cs typeface="Calibri"/>
                <a:sym typeface="Calibri"/>
              </a:defRPr>
            </a:lvl8pPr>
            <a:lvl9pPr indent="0" lvl="8" marL="0" marR="0" rtl="0" algn="l">
              <a:spcBef>
                <a:spcPts val="0"/>
              </a:spcBef>
              <a:buNone/>
              <a:defRPr sz="1800">
                <a:solidFill>
                  <a:schemeClr val="dk1"/>
                </a:solidFill>
                <a:latin typeface="Calibri"/>
                <a:ea typeface="Calibri"/>
                <a:cs typeface="Calibri"/>
                <a:sym typeface="Calibri"/>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blank">
  <p:cSld name="BLANK">
    <p:spTree>
      <p:nvGrpSpPr>
        <p:cNvPr id="35" name="Shape 3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blank">
  <p:cSld name="BLANK">
    <p:spTree>
      <p:nvGrpSpPr>
        <p:cNvPr id="38" name="Shape 38"/>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ver" type="blank">
  <p:cSld name="BLANK">
    <p:spTree>
      <p:nvGrpSpPr>
        <p:cNvPr id="42" name="Shape 42"/>
        <p:cNvGrpSpPr/>
        <p:nvPr/>
      </p:nvGrpSpPr>
      <p:grpSpPr>
        <a:xfrm>
          <a:off x="0" y="0"/>
          <a:ext cx="0" cy="0"/>
          <a:chOff x="0" y="0"/>
          <a:chExt cx="0" cy="0"/>
        </a:xfrm>
      </p:grpSpPr>
      <p:cxnSp>
        <p:nvCxnSpPr>
          <p:cNvPr id="43" name="Google Shape;43;p11"/>
          <p:cNvCxnSpPr/>
          <p:nvPr/>
        </p:nvCxnSpPr>
        <p:spPr>
          <a:xfrm>
            <a:off x="2564678" y="4045527"/>
            <a:ext cx="19257818" cy="0"/>
          </a:xfrm>
          <a:prstGeom prst="straightConnector1">
            <a:avLst/>
          </a:prstGeom>
          <a:noFill/>
          <a:ln cap="flat" cmpd="sng" w="9525">
            <a:solidFill>
              <a:schemeClr val="lt1"/>
            </a:solidFill>
            <a:prstDash val="solid"/>
            <a:miter lim="800000"/>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3.xml"/></Relationships>
</file>

<file path=ppt/slideMasters/_rels/slideMaster3.xml.rels><?xml version="1.0" encoding="UTF-8" standalone="yes"?><Relationships xmlns="http://schemas.openxmlformats.org/package/2006/relationships"><Relationship Id="rId1" Type="http://schemas.openxmlformats.org/officeDocument/2006/relationships/image" Target="../media/image17.png"/><Relationship Id="rId2" Type="http://schemas.openxmlformats.org/officeDocument/2006/relationships/slideLayout" Target="../slideLayouts/slideLayout6.xml"/><Relationship Id="rId3" Type="http://schemas.openxmlformats.org/officeDocument/2006/relationships/theme" Target="../theme/theme4.xml"/></Relationships>
</file>

<file path=ppt/slideMasters/_rels/slideMaster4.xml.rels><?xml version="1.0" encoding="UTF-8" standalone="yes"?><Relationships xmlns="http://schemas.openxmlformats.org/package/2006/relationships"><Relationship Id="rId1" Type="http://schemas.openxmlformats.org/officeDocument/2006/relationships/image" Target="../media/image18.png"/><Relationship Id="rId2" Type="http://schemas.openxmlformats.org/officeDocument/2006/relationships/slideLayout" Target="../slideLayouts/slideLayout7.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pic>
        <p:nvPicPr>
          <p:cNvPr id="10" name="Google Shape;10;p1"/>
          <p:cNvPicPr preferRelativeResize="0"/>
          <p:nvPr/>
        </p:nvPicPr>
        <p:blipFill rotWithShape="1">
          <a:blip r:embed="rId1">
            <a:alphaModFix/>
          </a:blip>
          <a:srcRect b="0" l="0" r="0" t="0"/>
          <a:stretch/>
        </p:blipFill>
        <p:spPr>
          <a:xfrm>
            <a:off x="-1" y="821"/>
            <a:ext cx="24387175" cy="1371435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 name="Shape 13"/>
        <p:cNvGrpSpPr/>
        <p:nvPr/>
      </p:nvGrpSpPr>
      <p:grpSpPr>
        <a:xfrm>
          <a:off x="0" y="0"/>
          <a:ext cx="0" cy="0"/>
          <a:chOff x="0" y="0"/>
          <a:chExt cx="0" cy="0"/>
        </a:xfrm>
      </p:grpSpPr>
      <p:sp>
        <p:nvSpPr>
          <p:cNvPr id="14" name="Google Shape;14;p3"/>
          <p:cNvSpPr txBox="1"/>
          <p:nvPr/>
        </p:nvSpPr>
        <p:spPr>
          <a:xfrm>
            <a:off x="863598" y="4057274"/>
            <a:ext cx="22659975" cy="280072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8800" u="none" cap="none" strike="noStrike">
                <a:solidFill>
                  <a:schemeClr val="dk1"/>
                </a:solidFill>
                <a:latin typeface="Quattrocento Sans"/>
                <a:ea typeface="Quattrocento Sans"/>
                <a:cs typeface="Quattrocento Sans"/>
                <a:sym typeface="Quattrocento Sans"/>
              </a:rPr>
              <a:t>Please, insert your slides </a:t>
            </a:r>
            <a:endParaRPr/>
          </a:p>
          <a:p>
            <a:pPr indent="0" lvl="0" marL="0" marR="0" rtl="0" algn="ctr">
              <a:spcBef>
                <a:spcPts val="0"/>
              </a:spcBef>
              <a:spcAft>
                <a:spcPts val="0"/>
              </a:spcAft>
              <a:buNone/>
            </a:pPr>
            <a:r>
              <a:rPr b="1" i="0" lang="en-US" sz="8800" u="none" cap="none" strike="noStrike">
                <a:solidFill>
                  <a:schemeClr val="dk1"/>
                </a:solidFill>
                <a:latin typeface="Quattrocento Sans"/>
                <a:ea typeface="Quattrocento Sans"/>
                <a:cs typeface="Quattrocento Sans"/>
                <a:sym typeface="Quattrocento Sans"/>
              </a:rPr>
              <a:t>in this Section of the Document</a:t>
            </a:r>
            <a:endParaRPr b="1" i="1" sz="8800" u="none" cap="none" strike="noStrike">
              <a:solidFill>
                <a:schemeClr val="dk1"/>
              </a:solidFill>
              <a:latin typeface="Quattrocento Sans"/>
              <a:ea typeface="Quattrocento Sans"/>
              <a:cs typeface="Quattrocento Sans"/>
              <a:sym typeface="Quattrocento Sans"/>
            </a:endParaRPr>
          </a:p>
        </p:txBody>
      </p:sp>
      <p:pic>
        <p:nvPicPr>
          <p:cNvPr descr="Presentation with pie chart" id="15" name="Google Shape;15;p3"/>
          <p:cNvPicPr preferRelativeResize="0"/>
          <p:nvPr/>
        </p:nvPicPr>
        <p:blipFill rotWithShape="1">
          <a:blip r:embed="rId1">
            <a:alphaModFix/>
          </a:blip>
          <a:srcRect b="0" l="0" r="0" t="0"/>
          <a:stretch/>
        </p:blipFill>
        <p:spPr>
          <a:xfrm>
            <a:off x="9745985" y="7789960"/>
            <a:ext cx="4895203" cy="489520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6" name="Shape 36"/>
        <p:cNvGrpSpPr/>
        <p:nvPr/>
      </p:nvGrpSpPr>
      <p:grpSpPr>
        <a:xfrm>
          <a:off x="0" y="0"/>
          <a:ext cx="0" cy="0"/>
          <a:chOff x="0" y="0"/>
          <a:chExt cx="0" cy="0"/>
        </a:xfrm>
      </p:grpSpPr>
      <p:pic>
        <p:nvPicPr>
          <p:cNvPr id="37" name="Google Shape;37;p8"/>
          <p:cNvPicPr preferRelativeResize="0"/>
          <p:nvPr/>
        </p:nvPicPr>
        <p:blipFill rotWithShape="1">
          <a:blip r:embed="rId1">
            <a:alphaModFix/>
          </a:blip>
          <a:srcRect b="0" l="0" r="0" t="0"/>
          <a:stretch/>
        </p:blipFill>
        <p:spPr>
          <a:xfrm>
            <a:off x="-1" y="821"/>
            <a:ext cx="24387175" cy="13714358"/>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5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 name="Shape 39"/>
        <p:cNvGrpSpPr/>
        <p:nvPr/>
      </p:nvGrpSpPr>
      <p:grpSpPr>
        <a:xfrm>
          <a:off x="0" y="0"/>
          <a:ext cx="0" cy="0"/>
          <a:chOff x="0" y="0"/>
          <a:chExt cx="0" cy="0"/>
        </a:xfrm>
      </p:grpSpPr>
      <p:pic>
        <p:nvPicPr>
          <p:cNvPr id="40" name="Google Shape;40;p10"/>
          <p:cNvPicPr preferRelativeResize="0"/>
          <p:nvPr/>
        </p:nvPicPr>
        <p:blipFill rotWithShape="1">
          <a:blip r:embed="rId1">
            <a:alphaModFix/>
          </a:blip>
          <a:srcRect b="0" l="0" r="0" t="0"/>
          <a:stretch/>
        </p:blipFill>
        <p:spPr>
          <a:xfrm>
            <a:off x="-1" y="7670"/>
            <a:ext cx="24400828" cy="13708330"/>
          </a:xfrm>
          <a:prstGeom prst="rect">
            <a:avLst/>
          </a:prstGeom>
          <a:noFill/>
          <a:ln>
            <a:noFill/>
          </a:ln>
        </p:spPr>
      </p:pic>
      <p:sp>
        <p:nvSpPr>
          <p:cNvPr id="41" name="Google Shape;41;p10"/>
          <p:cNvSpPr txBox="1"/>
          <p:nvPr/>
        </p:nvSpPr>
        <p:spPr>
          <a:xfrm>
            <a:off x="863598" y="4215949"/>
            <a:ext cx="22659975" cy="644787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41300">
                <a:solidFill>
                  <a:srgbClr val="FFC000"/>
                </a:solidFill>
                <a:latin typeface="Quattrocento Sans"/>
                <a:ea typeface="Quattrocento Sans"/>
                <a:cs typeface="Quattrocento Sans"/>
                <a:sym typeface="Quattrocento Sans"/>
              </a:rPr>
              <a:t>Q&amp;A</a:t>
            </a:r>
            <a:endParaRPr b="1" i="1" sz="41300">
              <a:solidFill>
                <a:srgbClr val="FFC000"/>
              </a:solidFill>
              <a:latin typeface="Quattrocento Sans"/>
              <a:ea typeface="Quattrocento Sans"/>
              <a:cs typeface="Quattrocento Sans"/>
              <a:sym typeface="Quattrocento Sans"/>
            </a:endParaRPr>
          </a:p>
        </p:txBody>
      </p:sp>
    </p:spTree>
  </p:cSld>
  <p:clrMap accent1="accent1" accent2="accent2" accent3="accent3" accent4="accent4" accent5="accent5" accent6="accent6" bg1="lt1" bg2="dk2" tx1="dk1" tx2="lt2" folHlink="folHlink" hlink="hlink"/>
  <p:sldLayoutIdLst>
    <p:sldLayoutId id="2147483654"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5.png"/><Relationship Id="rId4" Type="http://schemas.openxmlformats.org/officeDocument/2006/relationships/image" Target="../media/image8.png"/><Relationship Id="rId5"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hyperlink" Target="https://doi.org/10.22008/FK2/5TWAZK" TargetMode="External"/><Relationship Id="rId5" Type="http://schemas.openxmlformats.org/officeDocument/2006/relationships/hyperlink" Target="https://creativecommons.org/licenses/by/4.0/legalcod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2.jp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s://forms.gle/qiSUL4R5dmnFDNcm9"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12"/>
          <p:cNvSpPr txBox="1"/>
          <p:nvPr/>
        </p:nvSpPr>
        <p:spPr>
          <a:xfrm>
            <a:off x="1181100" y="8082117"/>
            <a:ext cx="21183599" cy="4805208"/>
          </a:xfrm>
          <a:prstGeom prst="rect">
            <a:avLst/>
          </a:prstGeom>
          <a:noFill/>
          <a:ln>
            <a:noFill/>
          </a:ln>
        </p:spPr>
        <p:txBody>
          <a:bodyPr anchorCtr="0" anchor="t" bIns="45700" lIns="91425" spcFirstLastPara="1" rIns="91425" wrap="square" tIns="45700">
            <a:noAutofit/>
          </a:bodyPr>
          <a:lstStyle/>
          <a:p>
            <a:pPr indent="0" lvl="0" marL="0" marR="0" rtl="0" algn="l">
              <a:lnSpc>
                <a:spcPct val="90000"/>
              </a:lnSpc>
              <a:spcBef>
                <a:spcPts val="0"/>
              </a:spcBef>
              <a:spcAft>
                <a:spcPts val="0"/>
              </a:spcAft>
              <a:buClr>
                <a:schemeClr val="lt1"/>
              </a:buClr>
              <a:buSzPts val="6000"/>
              <a:buFont typeface="Quattrocento Sans"/>
              <a:buNone/>
            </a:pPr>
            <a:r>
              <a:rPr b="1" i="0" lang="en-US" sz="6000" u="none" cap="none" strike="noStrike">
                <a:solidFill>
                  <a:schemeClr val="lt1"/>
                </a:solidFill>
                <a:latin typeface="Quattrocento Sans"/>
                <a:ea typeface="Quattrocento Sans"/>
                <a:cs typeface="Quattrocento Sans"/>
                <a:sym typeface="Quattrocento Sans"/>
              </a:rPr>
              <a:t>Problem formulation</a:t>
            </a:r>
            <a:endParaRPr b="1" i="0" sz="60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dk1"/>
              </a:buClr>
              <a:buSzPts val="6000"/>
              <a:buFont typeface="Calibri"/>
              <a:buNone/>
            </a:pPr>
            <a:r>
              <a:t/>
            </a:r>
            <a:endParaRPr b="1" i="0" sz="60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lt1"/>
              </a:buClr>
              <a:buSzPts val="4400"/>
              <a:buFont typeface="Quattrocento Sans"/>
              <a:buNone/>
            </a:pPr>
            <a:r>
              <a:rPr b="1" i="0" lang="en-US" sz="4400" u="none" cap="none" strike="noStrike">
                <a:solidFill>
                  <a:schemeClr val="lt1"/>
                </a:solidFill>
                <a:latin typeface="Quattrocento Sans"/>
                <a:ea typeface="Quattrocento Sans"/>
                <a:cs typeface="Quattrocento Sans"/>
                <a:sym typeface="Quattrocento Sans"/>
              </a:rPr>
              <a:t>Nikolai Andrianov, Nynke Keulen, Mette Olivarius, GEUS</a:t>
            </a:r>
            <a:endParaRPr b="1" i="0" sz="44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dk1"/>
              </a:buClr>
              <a:buSzPts val="2800"/>
              <a:buFont typeface="Calibri"/>
              <a:buNone/>
            </a:pPr>
            <a:r>
              <a:t/>
            </a:r>
            <a:endParaRPr b="0" i="0" sz="28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dk1"/>
              </a:buClr>
              <a:buSzPts val="2800"/>
              <a:buFont typeface="Calibri"/>
              <a:buNone/>
            </a:pPr>
            <a:r>
              <a:t/>
            </a:r>
            <a:endParaRPr b="0" i="0" sz="28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dk1"/>
              </a:buClr>
              <a:buSzPts val="2800"/>
              <a:buFont typeface="Calibri"/>
              <a:buNone/>
            </a:pPr>
            <a:r>
              <a:t/>
            </a:r>
            <a:endParaRPr b="0" i="0" sz="2800" u="none" cap="none" strike="noStrike">
              <a:solidFill>
                <a:schemeClr val="lt1"/>
              </a:solidFill>
              <a:latin typeface="Quattrocento Sans"/>
              <a:ea typeface="Quattrocento Sans"/>
              <a:cs typeface="Quattrocento Sans"/>
              <a:sym typeface="Quattrocento Sans"/>
            </a:endParaRPr>
          </a:p>
          <a:p>
            <a:pPr indent="0" lvl="0" marL="0" marR="0" rtl="0" algn="l">
              <a:lnSpc>
                <a:spcPct val="90000"/>
              </a:lnSpc>
              <a:spcBef>
                <a:spcPts val="0"/>
              </a:spcBef>
              <a:spcAft>
                <a:spcPts val="0"/>
              </a:spcAft>
              <a:buClr>
                <a:schemeClr val="lt1"/>
              </a:buClr>
              <a:buSzPts val="2800"/>
              <a:buFont typeface="Quattrocento Sans"/>
              <a:buNone/>
            </a:pPr>
            <a:r>
              <a:rPr b="0" i="0" lang="en-US" sz="2800" u="none" cap="none" strike="noStrike">
                <a:solidFill>
                  <a:schemeClr val="lt1"/>
                </a:solidFill>
                <a:latin typeface="Quattrocento Sans"/>
                <a:ea typeface="Quattrocento Sans"/>
                <a:cs typeface="Quattrocento Sans"/>
                <a:sym typeface="Quattrocento Sans"/>
              </a:rPr>
              <a:t>25 October 2022</a:t>
            </a:r>
            <a:endParaRPr b="0" i="0" sz="2800" u="none" cap="none" strike="noStrike">
              <a:solidFill>
                <a:schemeClr val="lt1"/>
              </a:solidFill>
              <a:latin typeface="Quattrocento Sans"/>
              <a:ea typeface="Quattrocento Sans"/>
              <a:cs typeface="Quattrocento Sans"/>
              <a:sym typeface="Quattrocento Sans"/>
            </a:endParaRPr>
          </a:p>
        </p:txBody>
      </p:sp>
      <p:pic>
        <p:nvPicPr>
          <p:cNvPr id="49" name="Google Shape;49;p12"/>
          <p:cNvPicPr preferRelativeResize="0"/>
          <p:nvPr/>
        </p:nvPicPr>
        <p:blipFill rotWithShape="1">
          <a:blip r:embed="rId3">
            <a:alphaModFix/>
          </a:blip>
          <a:srcRect b="0" l="0" r="0" t="0"/>
          <a:stretch/>
        </p:blipFill>
        <p:spPr>
          <a:xfrm>
            <a:off x="20976166" y="828675"/>
            <a:ext cx="2355034" cy="313010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35" name="Shape 135"/>
        <p:cNvGrpSpPr/>
        <p:nvPr/>
      </p:nvGrpSpPr>
      <p:grpSpPr>
        <a:xfrm>
          <a:off x="0" y="0"/>
          <a:ext cx="0" cy="0"/>
          <a:chOff x="0" y="0"/>
          <a:chExt cx="0" cy="0"/>
        </a:xfrm>
      </p:grpSpPr>
      <p:sp>
        <p:nvSpPr>
          <p:cNvPr id="136" name="Google Shape;136;p21"/>
          <p:cNvSpPr txBox="1"/>
          <p:nvPr>
            <p:ph idx="1" type="body"/>
          </p:nvPr>
        </p:nvSpPr>
        <p:spPr>
          <a:xfrm>
            <a:off x="1677986" y="3651250"/>
            <a:ext cx="20762913" cy="8702676"/>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4000"/>
              <a:buChar char="•"/>
            </a:pPr>
            <a:r>
              <a:rPr lang="en-US" sz="4000"/>
              <a:t>In case you participate in the bonus assignment and define feldspar grains and feldspar overgrowths as well on Dataset 2, the final ML model should be modified as follows:</a:t>
            </a:r>
            <a:endParaRPr/>
          </a:p>
          <a:p>
            <a:pPr indent="-457200" lvl="1" marL="1371600" rtl="0" algn="l">
              <a:lnSpc>
                <a:spcPct val="90000"/>
              </a:lnSpc>
              <a:spcBef>
                <a:spcPts val="1000"/>
              </a:spcBef>
              <a:spcAft>
                <a:spcPts val="0"/>
              </a:spcAft>
              <a:buClr>
                <a:schemeClr val="dk1"/>
              </a:buClr>
              <a:buSzPts val="4000"/>
              <a:buChar char="•"/>
            </a:pPr>
            <a:r>
              <a:rPr lang="en-US" sz="4000"/>
              <a:t>A Python 3.x script (not a notebook) called </a:t>
            </a:r>
            <a:r>
              <a:rPr b="1" lang="en-US" sz="4000"/>
              <a:t>run.py </a:t>
            </a:r>
            <a:r>
              <a:rPr lang="en-US" sz="4000"/>
              <a:t>and eventual accompanying scripts should be able to:​ classify all the images in the CL directory using the following colours (in hexadecimal RGB codes): quartz – </a:t>
            </a:r>
            <a:r>
              <a:rPr lang="en-US" sz="4000">
                <a:highlight>
                  <a:srgbClr val="FFFF00"/>
                </a:highlight>
              </a:rPr>
              <a:t>yellow</a:t>
            </a:r>
            <a:r>
              <a:rPr lang="en-US" sz="4000"/>
              <a:t> (ffff00), quartz overgrowths – </a:t>
            </a:r>
            <a:r>
              <a:rPr lang="en-US" sz="4000">
                <a:highlight>
                  <a:srgbClr val="FF0000"/>
                </a:highlight>
              </a:rPr>
              <a:t>red</a:t>
            </a:r>
            <a:r>
              <a:rPr lang="en-US" sz="4000"/>
              <a:t> (ff0000), other minerals – </a:t>
            </a:r>
            <a:r>
              <a:rPr lang="en-US" sz="4000">
                <a:highlight>
                  <a:srgbClr val="00FF00"/>
                </a:highlight>
              </a:rPr>
              <a:t>green</a:t>
            </a:r>
            <a:r>
              <a:rPr lang="en-US" sz="4000"/>
              <a:t> (00ff00), pores – </a:t>
            </a:r>
            <a:r>
              <a:rPr lang="en-US" sz="4000">
                <a:solidFill>
                  <a:schemeClr val="lt1"/>
                </a:solidFill>
                <a:highlight>
                  <a:srgbClr val="000000"/>
                </a:highlight>
              </a:rPr>
              <a:t>black</a:t>
            </a:r>
            <a:r>
              <a:rPr lang="en-US" sz="4000"/>
              <a:t> (000000), feldspar: </a:t>
            </a:r>
            <a:r>
              <a:rPr lang="en-US" sz="4000">
                <a:highlight>
                  <a:srgbClr val="FF00FF"/>
                </a:highlight>
              </a:rPr>
              <a:t>purple</a:t>
            </a:r>
            <a:r>
              <a:rPr lang="en-US" sz="4000"/>
              <a:t> (cc00ff), feldspar overgrowth: </a:t>
            </a:r>
            <a:r>
              <a:rPr lang="en-US" sz="4000">
                <a:highlight>
                  <a:srgbClr val="00FFFF"/>
                </a:highlight>
              </a:rPr>
              <a:t>blue</a:t>
            </a:r>
            <a:r>
              <a:rPr lang="en-US" sz="4000"/>
              <a:t> (3333ff).</a:t>
            </a:r>
            <a:endParaRPr/>
          </a:p>
          <a:p>
            <a:pPr indent="-457200" lvl="1" marL="1371600" rtl="0" algn="l">
              <a:lnSpc>
                <a:spcPct val="90000"/>
              </a:lnSpc>
              <a:spcBef>
                <a:spcPts val="1000"/>
              </a:spcBef>
              <a:spcAft>
                <a:spcPts val="0"/>
              </a:spcAft>
              <a:buClr>
                <a:schemeClr val="dk1"/>
              </a:buClr>
              <a:buSzPts val="4000"/>
              <a:buChar char="•"/>
            </a:pPr>
            <a:r>
              <a:rPr lang="en-US" sz="4000"/>
              <a:t>The model should create a CSV file </a:t>
            </a:r>
            <a:r>
              <a:rPr b="1" lang="en-US" sz="4000"/>
              <a:t>results_dataset2.csv</a:t>
            </a:r>
            <a:r>
              <a:rPr lang="en-US" sz="4000"/>
              <a:t> with the relative areas of quartz grains, quartz overgrowths, other minerals, pores, feldspar grains and feldspar overgrowths for each image in the corresponding CL subfolder. The structure of the CSV files should be as follows:</a:t>
            </a:r>
            <a:endParaRPr/>
          </a:p>
          <a:p>
            <a:pPr indent="-203200" lvl="1" marL="1371600" rtl="0" algn="l">
              <a:lnSpc>
                <a:spcPct val="90000"/>
              </a:lnSpc>
              <a:spcBef>
                <a:spcPts val="1000"/>
              </a:spcBef>
              <a:spcAft>
                <a:spcPts val="0"/>
              </a:spcAft>
              <a:buClr>
                <a:schemeClr val="dk1"/>
              </a:buClr>
              <a:buSzPts val="4000"/>
              <a:buNone/>
            </a:pPr>
            <a:r>
              <a:t/>
            </a:r>
            <a:endParaRPr sz="4000"/>
          </a:p>
          <a:p>
            <a:pPr indent="-203200" lvl="1" marL="1371600" rtl="0" algn="l">
              <a:lnSpc>
                <a:spcPct val="90000"/>
              </a:lnSpc>
              <a:spcBef>
                <a:spcPts val="1000"/>
              </a:spcBef>
              <a:spcAft>
                <a:spcPts val="0"/>
              </a:spcAft>
              <a:buClr>
                <a:schemeClr val="dk1"/>
              </a:buClr>
              <a:buSzPts val="4000"/>
              <a:buNone/>
            </a:pPr>
            <a:r>
              <a:t/>
            </a:r>
            <a:endParaRPr sz="4000"/>
          </a:p>
          <a:p>
            <a:pPr indent="-457200" lvl="1" marL="1371600" rtl="0" algn="l">
              <a:lnSpc>
                <a:spcPct val="90000"/>
              </a:lnSpc>
              <a:spcBef>
                <a:spcPts val="1000"/>
              </a:spcBef>
              <a:spcAft>
                <a:spcPts val="0"/>
              </a:spcAft>
              <a:buClr>
                <a:schemeClr val="dk1"/>
              </a:buClr>
              <a:buSzPts val="4000"/>
              <a:buChar char="•"/>
            </a:pPr>
            <a:r>
              <a:rPr lang="en-US" sz="4000"/>
              <a:t>All other parts of the submission should be created as for the regular assignment</a:t>
            </a:r>
            <a:endParaRPr/>
          </a:p>
          <a:p>
            <a:pPr indent="-203200" lvl="0" marL="457200" rtl="0" algn="just">
              <a:lnSpc>
                <a:spcPct val="90000"/>
              </a:lnSpc>
              <a:spcBef>
                <a:spcPts val="2000"/>
              </a:spcBef>
              <a:spcAft>
                <a:spcPts val="0"/>
              </a:spcAft>
              <a:buClr>
                <a:schemeClr val="dk1"/>
              </a:buClr>
              <a:buSzPts val="4000"/>
              <a:buNone/>
            </a:pPr>
            <a:r>
              <a:t/>
            </a:r>
            <a:endParaRPr sz="4000"/>
          </a:p>
          <a:p>
            <a:pPr indent="-101600" lvl="0" marL="457200" rtl="0" algn="just">
              <a:lnSpc>
                <a:spcPct val="90000"/>
              </a:lnSpc>
              <a:spcBef>
                <a:spcPts val="2000"/>
              </a:spcBef>
              <a:spcAft>
                <a:spcPts val="0"/>
              </a:spcAft>
              <a:buClr>
                <a:schemeClr val="dk1"/>
              </a:buClr>
              <a:buSzPts val="5600"/>
              <a:buNone/>
            </a:pPr>
            <a:r>
              <a:t/>
            </a:r>
            <a:endParaRPr>
              <a:highlight>
                <a:srgbClr val="FFFF00"/>
              </a:highlight>
            </a:endParaRPr>
          </a:p>
        </p:txBody>
      </p:sp>
      <p:sp>
        <p:nvSpPr>
          <p:cNvPr id="137" name="Google Shape;137;p21"/>
          <p:cNvSpPr txBox="1"/>
          <p:nvPr/>
        </p:nvSpPr>
        <p:spPr>
          <a:xfrm>
            <a:off x="1677987" y="1212390"/>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6600"/>
              <a:buFont typeface="Calibri"/>
              <a:buNone/>
            </a:pPr>
            <a:r>
              <a:rPr b="1" i="0" lang="en-US" sz="6600">
                <a:solidFill>
                  <a:schemeClr val="dk1"/>
                </a:solidFill>
                <a:latin typeface="Calibri"/>
                <a:ea typeface="Calibri"/>
                <a:cs typeface="Calibri"/>
                <a:sym typeface="Calibri"/>
              </a:rPr>
              <a:t>Bonus assignment</a:t>
            </a:r>
            <a:endParaRPr b="1" i="0" sz="6600">
              <a:solidFill>
                <a:schemeClr val="dk1"/>
              </a:solidFill>
              <a:latin typeface="Calibri"/>
              <a:ea typeface="Calibri"/>
              <a:cs typeface="Calibri"/>
              <a:sym typeface="Calibri"/>
            </a:endParaRPr>
          </a:p>
        </p:txBody>
      </p:sp>
      <p:pic>
        <p:nvPicPr>
          <p:cNvPr id="138" name="Google Shape;138;p21"/>
          <p:cNvPicPr preferRelativeResize="0"/>
          <p:nvPr/>
        </p:nvPicPr>
        <p:blipFill rotWithShape="1">
          <a:blip r:embed="rId3">
            <a:alphaModFix/>
          </a:blip>
          <a:srcRect b="0" l="0" r="0" t="0"/>
          <a:stretch/>
        </p:blipFill>
        <p:spPr>
          <a:xfrm>
            <a:off x="3180590" y="10324586"/>
            <a:ext cx="18884974" cy="63772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53" name="Shape 53"/>
        <p:cNvGrpSpPr/>
        <p:nvPr/>
      </p:nvGrpSpPr>
      <p:grpSpPr>
        <a:xfrm>
          <a:off x="0" y="0"/>
          <a:ext cx="0" cy="0"/>
          <a:chOff x="0" y="0"/>
          <a:chExt cx="0" cy="0"/>
        </a:xfrm>
      </p:grpSpPr>
      <p:sp>
        <p:nvSpPr>
          <p:cNvPr id="54" name="Google Shape;54;p13"/>
          <p:cNvSpPr txBox="1"/>
          <p:nvPr>
            <p:ph idx="1" type="body"/>
          </p:nvPr>
        </p:nvSpPr>
        <p:spPr>
          <a:xfrm>
            <a:off x="1698564" y="2408222"/>
            <a:ext cx="22687022" cy="4080260"/>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3600"/>
              <a:buChar char="•"/>
            </a:pPr>
            <a:r>
              <a:rPr lang="en-US" sz="3600"/>
              <a:t>Geothermal energy could play a significant role in ensuring access to affordable, reliable, sustainable and modern energy for all, but production today is only at 7% of the estimated global potential.</a:t>
            </a:r>
            <a:endParaRPr/>
          </a:p>
          <a:p>
            <a:pPr indent="-457200" lvl="0" marL="457200" rtl="0" algn="l">
              <a:lnSpc>
                <a:spcPct val="90000"/>
              </a:lnSpc>
              <a:spcBef>
                <a:spcPts val="2000"/>
              </a:spcBef>
              <a:spcAft>
                <a:spcPts val="0"/>
              </a:spcAft>
              <a:buClr>
                <a:schemeClr val="dk1"/>
              </a:buClr>
              <a:buSzPts val="3600"/>
              <a:buChar char="•"/>
            </a:pPr>
            <a:r>
              <a:rPr lang="en-US" sz="3600"/>
              <a:t>Understanding the structure of porous rocks is essential for the success of geothermal energy production.</a:t>
            </a:r>
            <a:endParaRPr/>
          </a:p>
          <a:p>
            <a:pPr indent="-457200" lvl="0" marL="457200" rtl="0" algn="l">
              <a:lnSpc>
                <a:spcPct val="90000"/>
              </a:lnSpc>
              <a:spcBef>
                <a:spcPts val="2000"/>
              </a:spcBef>
              <a:spcAft>
                <a:spcPts val="0"/>
              </a:spcAft>
              <a:buClr>
                <a:schemeClr val="dk1"/>
              </a:buClr>
              <a:buSzPts val="3600"/>
              <a:buChar char="•"/>
            </a:pPr>
            <a:r>
              <a:rPr lang="en-US" sz="3600"/>
              <a:t>Modelling of chemical transformations (diagenesis) in sediments after deposition can enable better pre-drill predictions of reservoir properties.</a:t>
            </a:r>
            <a:endParaRPr/>
          </a:p>
          <a:p>
            <a:pPr indent="-457200" lvl="0" marL="457200" rtl="0" algn="l">
              <a:lnSpc>
                <a:spcPct val="90000"/>
              </a:lnSpc>
              <a:spcBef>
                <a:spcPts val="2000"/>
              </a:spcBef>
              <a:spcAft>
                <a:spcPts val="0"/>
              </a:spcAft>
              <a:buClr>
                <a:schemeClr val="dk1"/>
              </a:buClr>
              <a:buSzPts val="3600"/>
              <a:buChar char="•"/>
            </a:pPr>
            <a:r>
              <a:rPr lang="en-US" sz="3600"/>
              <a:t>Of particular importance is an estimate of quartz cement (overgrowth), which precipitates during diagenesis.</a:t>
            </a:r>
            <a:endParaRPr/>
          </a:p>
        </p:txBody>
      </p:sp>
      <p:sp>
        <p:nvSpPr>
          <p:cNvPr id="55" name="Google Shape;55;p13"/>
          <p:cNvSpPr txBox="1"/>
          <p:nvPr/>
        </p:nvSpPr>
        <p:spPr>
          <a:xfrm>
            <a:off x="1677987" y="730251"/>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4800"/>
              <a:buFont typeface="Calibri"/>
              <a:buNone/>
            </a:pPr>
            <a:r>
              <a:rPr b="1" i="0" lang="en-US" sz="4800">
                <a:solidFill>
                  <a:schemeClr val="dk1"/>
                </a:solidFill>
                <a:latin typeface="Calibri"/>
                <a:ea typeface="Calibri"/>
                <a:cs typeface="Calibri"/>
                <a:sym typeface="Calibri"/>
              </a:rPr>
              <a:t>Context</a:t>
            </a:r>
            <a:endParaRPr b="1" i="0" sz="4800">
              <a:solidFill>
                <a:schemeClr val="dk1"/>
              </a:solidFill>
              <a:latin typeface="Calibri"/>
              <a:ea typeface="Calibri"/>
              <a:cs typeface="Calibri"/>
              <a:sym typeface="Calibri"/>
            </a:endParaRPr>
          </a:p>
        </p:txBody>
      </p:sp>
      <p:pic>
        <p:nvPicPr>
          <p:cNvPr id="56" name="Google Shape;56;p13"/>
          <p:cNvPicPr preferRelativeResize="0"/>
          <p:nvPr/>
        </p:nvPicPr>
        <p:blipFill rotWithShape="1">
          <a:blip r:embed="rId3">
            <a:alphaModFix/>
          </a:blip>
          <a:srcRect b="0" l="0" r="0" t="0"/>
          <a:stretch/>
        </p:blipFill>
        <p:spPr>
          <a:xfrm>
            <a:off x="4672991" y="6858000"/>
            <a:ext cx="4220376" cy="6472732"/>
          </a:xfrm>
          <a:prstGeom prst="rect">
            <a:avLst/>
          </a:prstGeom>
          <a:noFill/>
          <a:ln>
            <a:noFill/>
          </a:ln>
        </p:spPr>
      </p:pic>
      <p:pic>
        <p:nvPicPr>
          <p:cNvPr id="57" name="Google Shape;57;p13"/>
          <p:cNvPicPr preferRelativeResize="0"/>
          <p:nvPr/>
        </p:nvPicPr>
        <p:blipFill rotWithShape="1">
          <a:blip r:embed="rId4">
            <a:alphaModFix/>
          </a:blip>
          <a:srcRect b="0" l="0" r="0" t="19394"/>
          <a:stretch/>
        </p:blipFill>
        <p:spPr>
          <a:xfrm>
            <a:off x="15080627" y="8385470"/>
            <a:ext cx="5358948" cy="4915220"/>
          </a:xfrm>
          <a:prstGeom prst="rect">
            <a:avLst/>
          </a:prstGeom>
          <a:noFill/>
          <a:ln>
            <a:noFill/>
          </a:ln>
        </p:spPr>
      </p:pic>
      <p:pic>
        <p:nvPicPr>
          <p:cNvPr id="58" name="Google Shape;58;p13"/>
          <p:cNvPicPr preferRelativeResize="0"/>
          <p:nvPr/>
        </p:nvPicPr>
        <p:blipFill rotWithShape="1">
          <a:blip r:embed="rId5">
            <a:alphaModFix/>
          </a:blip>
          <a:srcRect b="0" l="0" r="0" t="0"/>
          <a:stretch/>
        </p:blipFill>
        <p:spPr>
          <a:xfrm>
            <a:off x="10290747" y="7585250"/>
            <a:ext cx="3805680" cy="5715440"/>
          </a:xfrm>
          <a:prstGeom prst="rect">
            <a:avLst/>
          </a:prstGeom>
          <a:noFill/>
          <a:ln>
            <a:noFill/>
          </a:ln>
        </p:spPr>
      </p:pic>
      <p:sp>
        <p:nvSpPr>
          <p:cNvPr id="59" name="Google Shape;59;p13"/>
          <p:cNvSpPr txBox="1"/>
          <p:nvPr/>
        </p:nvSpPr>
        <p:spPr>
          <a:xfrm>
            <a:off x="7352640" y="13003680"/>
            <a:ext cx="1393523"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Figure: GEUS</a:t>
            </a:r>
            <a:endParaRPr/>
          </a:p>
        </p:txBody>
      </p:sp>
      <p:sp>
        <p:nvSpPr>
          <p:cNvPr id="60" name="Google Shape;60;p13"/>
          <p:cNvSpPr txBox="1"/>
          <p:nvPr/>
        </p:nvSpPr>
        <p:spPr>
          <a:xfrm>
            <a:off x="18125631" y="12754918"/>
            <a:ext cx="2134110" cy="369332"/>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Figure: GEUS              </a:t>
            </a:r>
            <a:endParaRPr/>
          </a:p>
        </p:txBody>
      </p:sp>
      <p:sp>
        <p:nvSpPr>
          <p:cNvPr id="61" name="Google Shape;61;p13"/>
          <p:cNvSpPr txBox="1"/>
          <p:nvPr/>
        </p:nvSpPr>
        <p:spPr>
          <a:xfrm>
            <a:off x="10368074" y="12619553"/>
            <a:ext cx="1825514" cy="52322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dk1"/>
                </a:solidFill>
                <a:latin typeface="Calibri"/>
                <a:ea typeface="Calibri"/>
                <a:cs typeface="Calibri"/>
                <a:sym typeface="Calibri"/>
              </a:rPr>
              <a:t>Thisted geothermal</a:t>
            </a:r>
            <a:endParaRPr sz="1400">
              <a:solidFill>
                <a:schemeClr val="dk1"/>
              </a:solidFill>
              <a:latin typeface="Calibri"/>
              <a:ea typeface="Calibri"/>
              <a:cs typeface="Calibri"/>
              <a:sym typeface="Calibri"/>
            </a:endParaRPr>
          </a:p>
          <a:p>
            <a:pPr indent="0" lvl="0" marL="0" marR="0" rtl="0" algn="ctr">
              <a:spcBef>
                <a:spcPts val="0"/>
              </a:spcBef>
              <a:spcAft>
                <a:spcPts val="0"/>
              </a:spcAft>
              <a:buNone/>
            </a:pPr>
            <a:r>
              <a:rPr lang="en-US" sz="1400">
                <a:solidFill>
                  <a:schemeClr val="dk1"/>
                </a:solidFill>
                <a:latin typeface="Calibri"/>
                <a:ea typeface="Calibri"/>
                <a:cs typeface="Calibri"/>
                <a:sym typeface="Calibri"/>
              </a:rPr>
              <a:t>plant in Denmark</a:t>
            </a:r>
            <a:endParaRPr/>
          </a:p>
        </p:txBody>
      </p:sp>
      <p:sp>
        <p:nvSpPr>
          <p:cNvPr id="62" name="Google Shape;62;p13"/>
          <p:cNvSpPr txBox="1"/>
          <p:nvPr/>
        </p:nvSpPr>
        <p:spPr>
          <a:xfrm>
            <a:off x="15905813" y="7462140"/>
            <a:ext cx="3367888" cy="83099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US" sz="2400">
                <a:solidFill>
                  <a:schemeClr val="dk1"/>
                </a:solidFill>
                <a:latin typeface="Calibri"/>
                <a:ea typeface="Calibri"/>
                <a:cs typeface="Calibri"/>
                <a:sym typeface="Calibri"/>
              </a:rPr>
              <a:t>Quartz cement: </a:t>
            </a:r>
            <a:endParaRPr/>
          </a:p>
          <a:p>
            <a:pPr indent="0" lvl="0" marL="0" marR="0" rtl="0" algn="ctr">
              <a:spcBef>
                <a:spcPts val="0"/>
              </a:spcBef>
              <a:spcAft>
                <a:spcPts val="0"/>
              </a:spcAft>
              <a:buNone/>
            </a:pPr>
            <a:r>
              <a:rPr lang="en-US" sz="2400">
                <a:solidFill>
                  <a:schemeClr val="dk1"/>
                </a:solidFill>
                <a:latin typeface="Calibri"/>
                <a:ea typeface="Calibri"/>
                <a:cs typeface="Calibri"/>
                <a:sym typeface="Calibri"/>
              </a:rPr>
              <a:t>Reduces permeability</a:t>
            </a:r>
            <a:endParaRPr sz="24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66" name="Shape 66"/>
        <p:cNvGrpSpPr/>
        <p:nvPr/>
      </p:nvGrpSpPr>
      <p:grpSpPr>
        <a:xfrm>
          <a:off x="0" y="0"/>
          <a:ext cx="0" cy="0"/>
          <a:chOff x="0" y="0"/>
          <a:chExt cx="0" cy="0"/>
        </a:xfrm>
      </p:grpSpPr>
      <p:sp>
        <p:nvSpPr>
          <p:cNvPr id="67" name="Google Shape;67;p14"/>
          <p:cNvSpPr txBox="1"/>
          <p:nvPr>
            <p:ph idx="1" type="body"/>
          </p:nvPr>
        </p:nvSpPr>
        <p:spPr>
          <a:xfrm>
            <a:off x="1698564" y="2408222"/>
            <a:ext cx="22114494" cy="5420688"/>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3600"/>
              <a:buChar char="•"/>
            </a:pPr>
            <a:r>
              <a:rPr lang="en-US" sz="3600"/>
              <a:t>The goal of the competition is to segment Scanning Electron Microscope (SEM) images of sandstone rocks into areas occupied by detrital quartz grains (cores), their diagenetic overgrowths (rims), other minerals and pore space. </a:t>
            </a:r>
            <a:endParaRPr/>
          </a:p>
          <a:p>
            <a:pPr indent="-457200" lvl="0" marL="457200" rtl="0" algn="l">
              <a:lnSpc>
                <a:spcPct val="90000"/>
              </a:lnSpc>
              <a:spcBef>
                <a:spcPts val="2000"/>
              </a:spcBef>
              <a:spcAft>
                <a:spcPts val="0"/>
              </a:spcAft>
              <a:buClr>
                <a:schemeClr val="dk1"/>
              </a:buClr>
              <a:buSzPts val="3600"/>
              <a:buChar char="•"/>
            </a:pPr>
            <a:r>
              <a:rPr lang="en-US" sz="3600"/>
              <a:t>Three types of images are available:</a:t>
            </a:r>
            <a:endParaRPr/>
          </a:p>
          <a:p>
            <a:pPr indent="-457200" lvl="1" marL="1371600" rtl="0" algn="l">
              <a:lnSpc>
                <a:spcPct val="90000"/>
              </a:lnSpc>
              <a:spcBef>
                <a:spcPts val="1000"/>
              </a:spcBef>
              <a:spcAft>
                <a:spcPts val="0"/>
              </a:spcAft>
              <a:buClr>
                <a:schemeClr val="dk1"/>
              </a:buClr>
              <a:buSzPts val="2800"/>
              <a:buChar char="•"/>
            </a:pPr>
            <a:r>
              <a:rPr lang="en-US" sz="2800"/>
              <a:t>The backscattered electron (BSE) images are generally characterized by high contrast between minerals (mainly quartz) and the pore space. However, the distinction between quartz and its overgrowths cannot be made using the BSE images.</a:t>
            </a:r>
            <a:endParaRPr/>
          </a:p>
          <a:p>
            <a:pPr indent="-457200" lvl="1" marL="1371600" rtl="0" algn="l">
              <a:lnSpc>
                <a:spcPct val="90000"/>
              </a:lnSpc>
              <a:spcBef>
                <a:spcPts val="1000"/>
              </a:spcBef>
              <a:spcAft>
                <a:spcPts val="0"/>
              </a:spcAft>
              <a:buClr>
                <a:schemeClr val="dk1"/>
              </a:buClr>
              <a:buSzPts val="2800"/>
              <a:buChar char="•"/>
            </a:pPr>
            <a:r>
              <a:rPr lang="en-US" sz="2800"/>
              <a:t>The cathodoluminescence (CL) images allow for distinction between the quartz grains and their overgrowths, where overgrowths have lower grey values than the original grains. Due to technical reasons, the field of view for the CL images is generally shifted with regards to the corresponding BSE images by up to 10% of the images’ dimensions.</a:t>
            </a:r>
            <a:endParaRPr/>
          </a:p>
          <a:p>
            <a:pPr indent="-457200" lvl="1" marL="1371600" rtl="0" algn="l">
              <a:lnSpc>
                <a:spcPct val="90000"/>
              </a:lnSpc>
              <a:spcBef>
                <a:spcPts val="1000"/>
              </a:spcBef>
              <a:spcAft>
                <a:spcPts val="0"/>
              </a:spcAft>
              <a:buClr>
                <a:schemeClr val="dk1"/>
              </a:buClr>
              <a:buSzPts val="2800"/>
              <a:buChar char="•"/>
            </a:pPr>
            <a:r>
              <a:rPr lang="en-US" sz="2800"/>
              <a:t>The mineral maps (MM) provide the information on the minerals, which constitute the rock grains. However, this information is available at a coarser scale as compared to the BSE and CL images. The field of view for the MM images is the same as for the corresponding BSE images.</a:t>
            </a:r>
            <a:endParaRPr/>
          </a:p>
        </p:txBody>
      </p:sp>
      <p:sp>
        <p:nvSpPr>
          <p:cNvPr id="68" name="Google Shape;68;p14"/>
          <p:cNvSpPr txBox="1"/>
          <p:nvPr/>
        </p:nvSpPr>
        <p:spPr>
          <a:xfrm>
            <a:off x="1677987" y="730251"/>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4800"/>
              <a:buFont typeface="Calibri"/>
              <a:buNone/>
            </a:pPr>
            <a:r>
              <a:rPr b="1" i="0" lang="en-US" sz="4800">
                <a:solidFill>
                  <a:schemeClr val="dk1"/>
                </a:solidFill>
                <a:latin typeface="Calibri"/>
                <a:ea typeface="Calibri"/>
                <a:cs typeface="Calibri"/>
                <a:sym typeface="Calibri"/>
              </a:rPr>
              <a:t>Goal of the competition</a:t>
            </a:r>
            <a:endParaRPr b="1" i="0" sz="4800">
              <a:solidFill>
                <a:schemeClr val="dk1"/>
              </a:solidFill>
              <a:latin typeface="Calibri"/>
              <a:ea typeface="Calibri"/>
              <a:cs typeface="Calibri"/>
              <a:sym typeface="Calibri"/>
            </a:endParaRPr>
          </a:p>
        </p:txBody>
      </p:sp>
      <p:pic>
        <p:nvPicPr>
          <p:cNvPr id="69" name="Google Shape;69;p14"/>
          <p:cNvPicPr preferRelativeResize="0"/>
          <p:nvPr/>
        </p:nvPicPr>
        <p:blipFill rotWithShape="1">
          <a:blip r:embed="rId3">
            <a:alphaModFix/>
          </a:blip>
          <a:srcRect b="0" l="0" r="0" t="0"/>
          <a:stretch/>
        </p:blipFill>
        <p:spPr>
          <a:xfrm>
            <a:off x="3398910" y="8044292"/>
            <a:ext cx="5459002" cy="4094252"/>
          </a:xfrm>
          <a:prstGeom prst="rect">
            <a:avLst/>
          </a:prstGeom>
          <a:noFill/>
          <a:ln>
            <a:noFill/>
          </a:ln>
        </p:spPr>
      </p:pic>
      <p:pic>
        <p:nvPicPr>
          <p:cNvPr descr="A close-up of a grey surface&#10;&#10;Description automatically generated with low confidence" id="70" name="Google Shape;70;p14"/>
          <p:cNvPicPr preferRelativeResize="0"/>
          <p:nvPr/>
        </p:nvPicPr>
        <p:blipFill rotWithShape="1">
          <a:blip r:embed="rId4">
            <a:alphaModFix/>
          </a:blip>
          <a:srcRect b="0" l="0" r="0" t="0"/>
          <a:stretch/>
        </p:blipFill>
        <p:spPr>
          <a:xfrm>
            <a:off x="9768889" y="8044292"/>
            <a:ext cx="5459004" cy="4094252"/>
          </a:xfrm>
          <a:prstGeom prst="rect">
            <a:avLst/>
          </a:prstGeom>
          <a:noFill/>
          <a:ln>
            <a:noFill/>
          </a:ln>
        </p:spPr>
      </p:pic>
      <p:pic>
        <p:nvPicPr>
          <p:cNvPr descr="Logo&#10;&#10;Description automatically generated" id="71" name="Google Shape;71;p14"/>
          <p:cNvPicPr preferRelativeResize="0"/>
          <p:nvPr/>
        </p:nvPicPr>
        <p:blipFill rotWithShape="1">
          <a:blip r:embed="rId5">
            <a:alphaModFix/>
          </a:blip>
          <a:srcRect b="0" l="0" r="0" t="0"/>
          <a:stretch/>
        </p:blipFill>
        <p:spPr>
          <a:xfrm>
            <a:off x="16138872" y="8044294"/>
            <a:ext cx="5459002" cy="4094252"/>
          </a:xfrm>
          <a:prstGeom prst="rect">
            <a:avLst/>
          </a:prstGeom>
          <a:noFill/>
          <a:ln>
            <a:noFill/>
          </a:ln>
        </p:spPr>
      </p:pic>
      <p:sp>
        <p:nvSpPr>
          <p:cNvPr id="72" name="Google Shape;72;p14"/>
          <p:cNvSpPr txBox="1"/>
          <p:nvPr/>
        </p:nvSpPr>
        <p:spPr>
          <a:xfrm>
            <a:off x="5647235" y="11077133"/>
            <a:ext cx="255312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BSE</a:t>
            </a:r>
            <a:endParaRPr sz="3600">
              <a:solidFill>
                <a:schemeClr val="dk1"/>
              </a:solidFill>
              <a:latin typeface="Calibri"/>
              <a:ea typeface="Calibri"/>
              <a:cs typeface="Calibri"/>
              <a:sym typeface="Calibri"/>
            </a:endParaRPr>
          </a:p>
        </p:txBody>
      </p:sp>
      <p:sp>
        <p:nvSpPr>
          <p:cNvPr id="73" name="Google Shape;73;p14"/>
          <p:cNvSpPr txBox="1"/>
          <p:nvPr/>
        </p:nvSpPr>
        <p:spPr>
          <a:xfrm>
            <a:off x="12013787" y="11077133"/>
            <a:ext cx="83049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CL</a:t>
            </a:r>
            <a:endParaRPr sz="3600">
              <a:solidFill>
                <a:schemeClr val="dk1"/>
              </a:solidFill>
              <a:latin typeface="Calibri"/>
              <a:ea typeface="Calibri"/>
              <a:cs typeface="Calibri"/>
              <a:sym typeface="Calibri"/>
            </a:endParaRPr>
          </a:p>
        </p:txBody>
      </p:sp>
      <p:sp>
        <p:nvSpPr>
          <p:cNvPr id="74" name="Google Shape;74;p14"/>
          <p:cNvSpPr txBox="1"/>
          <p:nvPr/>
        </p:nvSpPr>
        <p:spPr>
          <a:xfrm>
            <a:off x="18453123" y="11077133"/>
            <a:ext cx="1192652"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MM</a:t>
            </a:r>
            <a:endParaRPr sz="3600">
              <a:solidFill>
                <a:schemeClr val="dk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78" name="Shape 78"/>
        <p:cNvGrpSpPr/>
        <p:nvPr/>
      </p:nvGrpSpPr>
      <p:grpSpPr>
        <a:xfrm>
          <a:off x="0" y="0"/>
          <a:ext cx="0" cy="0"/>
          <a:chOff x="0" y="0"/>
          <a:chExt cx="0" cy="0"/>
        </a:xfrm>
      </p:grpSpPr>
      <p:sp>
        <p:nvSpPr>
          <p:cNvPr id="79" name="Google Shape;79;p15"/>
          <p:cNvSpPr txBox="1"/>
          <p:nvPr/>
        </p:nvSpPr>
        <p:spPr>
          <a:xfrm>
            <a:off x="1677987" y="730251"/>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4800"/>
              <a:buFont typeface="Calibri"/>
              <a:buNone/>
            </a:pPr>
            <a:r>
              <a:rPr b="1" i="0" lang="en-US" sz="4800">
                <a:solidFill>
                  <a:schemeClr val="dk1"/>
                </a:solidFill>
                <a:latin typeface="Calibri"/>
                <a:ea typeface="Calibri"/>
                <a:cs typeface="Calibri"/>
                <a:sym typeface="Calibri"/>
              </a:rPr>
              <a:t>Dataset description</a:t>
            </a:r>
            <a:endParaRPr b="1" i="0" sz="4800">
              <a:solidFill>
                <a:schemeClr val="dk1"/>
              </a:solidFill>
              <a:latin typeface="Calibri"/>
              <a:ea typeface="Calibri"/>
              <a:cs typeface="Calibri"/>
              <a:sym typeface="Calibri"/>
            </a:endParaRPr>
          </a:p>
        </p:txBody>
      </p:sp>
      <p:pic>
        <p:nvPicPr>
          <p:cNvPr id="80" name="Google Shape;80;p15"/>
          <p:cNvPicPr preferRelativeResize="0"/>
          <p:nvPr/>
        </p:nvPicPr>
        <p:blipFill rotWithShape="1">
          <a:blip r:embed="rId3">
            <a:alphaModFix/>
          </a:blip>
          <a:srcRect b="0" l="0" r="0" t="0"/>
          <a:stretch/>
        </p:blipFill>
        <p:spPr>
          <a:xfrm>
            <a:off x="1587" y="1"/>
            <a:ext cx="1676400" cy="590550"/>
          </a:xfrm>
          <a:prstGeom prst="rect">
            <a:avLst/>
          </a:prstGeom>
          <a:noFill/>
          <a:ln>
            <a:noFill/>
          </a:ln>
        </p:spPr>
      </p:pic>
      <p:sp>
        <p:nvSpPr>
          <p:cNvPr id="81" name="Google Shape;81;p15"/>
          <p:cNvSpPr txBox="1"/>
          <p:nvPr>
            <p:ph idx="1" type="body"/>
          </p:nvPr>
        </p:nvSpPr>
        <p:spPr>
          <a:xfrm>
            <a:off x="1717674" y="2169237"/>
            <a:ext cx="21294726" cy="11013363"/>
          </a:xfrm>
          <a:prstGeom prst="rect">
            <a:avLst/>
          </a:prstGeom>
          <a:noFill/>
          <a:ln>
            <a:noFill/>
          </a:ln>
        </p:spPr>
        <p:txBody>
          <a:bodyPr anchorCtr="0" anchor="t" bIns="45700" lIns="91425" spcFirstLastPara="1" rIns="91425" wrap="square" tIns="45700">
            <a:noAutofit/>
          </a:bodyPr>
          <a:lstStyle/>
          <a:p>
            <a:pPr indent="-457200" lvl="0" marL="457200" rtl="0" algn="l">
              <a:lnSpc>
                <a:spcPct val="90000"/>
              </a:lnSpc>
              <a:spcBef>
                <a:spcPts val="0"/>
              </a:spcBef>
              <a:spcAft>
                <a:spcPts val="0"/>
              </a:spcAft>
              <a:buClr>
                <a:schemeClr val="dk1"/>
              </a:buClr>
              <a:buSzPts val="2400"/>
              <a:buChar char="•"/>
            </a:pPr>
            <a:r>
              <a:rPr lang="en-US" sz="2400">
                <a:latin typeface="Arial"/>
                <a:ea typeface="Arial"/>
                <a:cs typeface="Arial"/>
                <a:sym typeface="Arial"/>
              </a:rPr>
              <a:t>Keulen, Olivarius, Andrianov, 2022, "Scanning electron microscope images dataset for geothermal reservoir characterisation", </a:t>
            </a:r>
            <a:r>
              <a:rPr lang="en-US" sz="2400" u="sng">
                <a:solidFill>
                  <a:schemeClr val="hlink"/>
                </a:solidFill>
                <a:latin typeface="Arial"/>
                <a:ea typeface="Arial"/>
                <a:cs typeface="Arial"/>
                <a:sym typeface="Arial"/>
                <a:hlinkClick r:id="rId4"/>
              </a:rPr>
              <a:t>https://doi.org/10.22008/FK2/5TWAZK</a:t>
            </a:r>
            <a:r>
              <a:rPr lang="en-US" sz="2400">
                <a:latin typeface="Arial"/>
                <a:ea typeface="Arial"/>
                <a:cs typeface="Arial"/>
                <a:sym typeface="Arial"/>
              </a:rPr>
              <a:t>, GEUS Dataverse. Updated version 25/10/2022.</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Open sourced under the CC BY license – no restrictions to use once you cite it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The license description is available at </a:t>
            </a:r>
            <a:r>
              <a:rPr lang="en-US" sz="2000" u="sng">
                <a:solidFill>
                  <a:schemeClr val="hlink"/>
                </a:solidFill>
                <a:latin typeface="Arial"/>
                <a:ea typeface="Arial"/>
                <a:cs typeface="Arial"/>
                <a:sym typeface="Arial"/>
                <a:hlinkClick r:id="rId5"/>
              </a:rPr>
              <a:t>https://creativecommons.org/licenses/by/4.0/legalcode</a:t>
            </a:r>
            <a:r>
              <a:rPr lang="en-US" sz="2000">
                <a:latin typeface="Arial"/>
                <a:ea typeface="Arial"/>
                <a:cs typeface="Arial"/>
                <a:sym typeface="Arial"/>
              </a:rPr>
              <a:t> </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Contains the archived datasets:</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Dataset 1:</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dataset1_BSE.zip, dataset1_CL.zip, dataset1_MM.zip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Upon extraction, each of the folders BSE, CL, and MM contains 1017 images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Images are characterized by nearly only quartz and large overgrowths</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Dataset 2: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dataset2_BSE.zip, dataset2_CL.zip, dataset2_MM.zip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dataset2B_BSE.zip, dataset2B_CL.zip, dataset2B_MM.zip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Upon extraction, each of the folders BSE, CL, and MM contains 2046 images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Images are characterized by the presence of both quartz and feldspar with clear overgrowths</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Dataset 3:</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dataset3_BSE.zip, dataset3_CL.zip, dataset3_MM.zip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Upon extraction, each of the folders BSE, CL, and MM contains 569 images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Images are characterized by mainly quartz, many other minerals in the pores between quartz and large overgrowths</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Dataset 4: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dataset4A_BSE.zip, dataset4A_CL.zip, dataset4A_MM.zip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Files dataset4B_BSE.zip, dataset4B_CL.zip, dataset4B_MM.zip</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Upon extraction, each of the folders BSE, CL, and MM contains 705 images  </a:t>
            </a:r>
            <a:endParaRPr/>
          </a:p>
          <a:p>
            <a:pPr indent="-457200" lvl="1" marL="1371600" rtl="0" algn="l">
              <a:lnSpc>
                <a:spcPct val="90000"/>
              </a:lnSpc>
              <a:spcBef>
                <a:spcPts val="1000"/>
              </a:spcBef>
              <a:spcAft>
                <a:spcPts val="0"/>
              </a:spcAft>
              <a:buClr>
                <a:schemeClr val="dk1"/>
              </a:buClr>
              <a:buSzPts val="2000"/>
              <a:buChar char="•"/>
            </a:pPr>
            <a:r>
              <a:rPr lang="en-US" sz="2000">
                <a:latin typeface="Arial"/>
                <a:ea typeface="Arial"/>
                <a:cs typeface="Arial"/>
                <a:sym typeface="Arial"/>
              </a:rPr>
              <a:t>Images are characterized by nearly only quartz with low contrast in the CL images and small overgrowths</a:t>
            </a:r>
            <a:endParaRPr/>
          </a:p>
          <a:p>
            <a:pPr indent="-457200" lvl="0" marL="457200" rtl="0" algn="l">
              <a:lnSpc>
                <a:spcPct val="90000"/>
              </a:lnSpc>
              <a:spcBef>
                <a:spcPts val="2000"/>
              </a:spcBef>
              <a:spcAft>
                <a:spcPts val="0"/>
              </a:spcAft>
              <a:buClr>
                <a:schemeClr val="dk1"/>
              </a:buClr>
              <a:buSzPts val="2400"/>
              <a:buChar char="•"/>
            </a:pPr>
            <a:r>
              <a:rPr lang="en-US" sz="2400">
                <a:latin typeface="Arial"/>
                <a:ea typeface="Arial"/>
                <a:cs typeface="Arial"/>
                <a:sym typeface="Arial"/>
              </a:rPr>
              <a:t>All images have the same resolution of 1024x768 pixels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85" name="Shape 85"/>
        <p:cNvGrpSpPr/>
        <p:nvPr/>
      </p:nvGrpSpPr>
      <p:grpSpPr>
        <a:xfrm>
          <a:off x="0" y="0"/>
          <a:ext cx="0" cy="0"/>
          <a:chOff x="0" y="0"/>
          <a:chExt cx="0" cy="0"/>
        </a:xfrm>
      </p:grpSpPr>
      <p:pic>
        <p:nvPicPr>
          <p:cNvPr descr="Et billede, der indeholder grå&#10;&#10;Automatisk genereret beskrivelse" id="86" name="Google Shape;86;p16"/>
          <p:cNvPicPr preferRelativeResize="0"/>
          <p:nvPr/>
        </p:nvPicPr>
        <p:blipFill rotWithShape="1">
          <a:blip r:embed="rId3">
            <a:alphaModFix/>
          </a:blip>
          <a:srcRect b="0" l="0" r="0" t="0"/>
          <a:stretch/>
        </p:blipFill>
        <p:spPr>
          <a:xfrm>
            <a:off x="13428199" y="8074912"/>
            <a:ext cx="6842592" cy="5131944"/>
          </a:xfrm>
          <a:prstGeom prst="rect">
            <a:avLst/>
          </a:prstGeom>
          <a:noFill/>
          <a:ln>
            <a:noFill/>
          </a:ln>
        </p:spPr>
      </p:pic>
      <p:sp>
        <p:nvSpPr>
          <p:cNvPr id="87" name="Google Shape;87;p16"/>
          <p:cNvSpPr txBox="1"/>
          <p:nvPr>
            <p:ph idx="1" type="body"/>
          </p:nvPr>
        </p:nvSpPr>
        <p:spPr>
          <a:xfrm>
            <a:off x="1698564" y="2408221"/>
            <a:ext cx="20762974" cy="8488378"/>
          </a:xfrm>
          <a:prstGeom prst="rect">
            <a:avLst/>
          </a:prstGeom>
          <a:noFill/>
          <a:ln>
            <a:noFill/>
          </a:ln>
        </p:spPr>
        <p:txBody>
          <a:bodyPr anchorCtr="0" anchor="t" bIns="45700" lIns="91425" spcFirstLastPara="1" rIns="91425" wrap="square" tIns="45700">
            <a:normAutofit/>
          </a:bodyPr>
          <a:lstStyle/>
          <a:p>
            <a:pPr indent="-457200" lvl="0" marL="457200" rtl="0" algn="l">
              <a:lnSpc>
                <a:spcPct val="90000"/>
              </a:lnSpc>
              <a:spcBef>
                <a:spcPts val="0"/>
              </a:spcBef>
              <a:spcAft>
                <a:spcPts val="0"/>
              </a:spcAft>
              <a:buClr>
                <a:schemeClr val="dk1"/>
              </a:buClr>
              <a:buSzPts val="3600"/>
              <a:buChar char="•"/>
            </a:pPr>
            <a:r>
              <a:rPr lang="en-US" sz="3600"/>
              <a:t>200 CL images from Dataset 1 have been labelled by GEUS into the 4 categories, including quartz (ID=0), quartz overgrowths (ID=1), pore space (ID=2), and other minerals (ID=3).</a:t>
            </a:r>
            <a:endParaRPr/>
          </a:p>
          <a:p>
            <a:pPr indent="-457200" lvl="0" marL="457200" rtl="0" algn="l">
              <a:lnSpc>
                <a:spcPct val="90000"/>
              </a:lnSpc>
              <a:spcBef>
                <a:spcPts val="2000"/>
              </a:spcBef>
              <a:spcAft>
                <a:spcPts val="0"/>
              </a:spcAft>
              <a:buClr>
                <a:schemeClr val="dk1"/>
              </a:buClr>
              <a:buSzPts val="3600"/>
              <a:buChar char="•"/>
            </a:pPr>
            <a:r>
              <a:rPr lang="en-US" sz="3600"/>
              <a:t>Each team must classify their images into these 4 categories (ID=0-3). </a:t>
            </a:r>
            <a:endParaRPr/>
          </a:p>
          <a:p>
            <a:pPr indent="-457200" lvl="0" marL="457200" rtl="0" algn="l">
              <a:lnSpc>
                <a:spcPct val="90000"/>
              </a:lnSpc>
              <a:spcBef>
                <a:spcPts val="2000"/>
              </a:spcBef>
              <a:spcAft>
                <a:spcPts val="0"/>
              </a:spcAft>
              <a:buClr>
                <a:schemeClr val="dk1"/>
              </a:buClr>
              <a:buSzPts val="3600"/>
              <a:buChar char="•"/>
            </a:pPr>
            <a:r>
              <a:rPr lang="en-US" sz="3600"/>
              <a:t>For each of the labelled images, only 30 pixels are assigned with labels.</a:t>
            </a:r>
            <a:endParaRPr/>
          </a:p>
          <a:p>
            <a:pPr indent="-457200" lvl="0" marL="457200" rtl="0" algn="l">
              <a:lnSpc>
                <a:spcPct val="90000"/>
              </a:lnSpc>
              <a:spcBef>
                <a:spcPts val="2000"/>
              </a:spcBef>
              <a:spcAft>
                <a:spcPts val="0"/>
              </a:spcAft>
              <a:buClr>
                <a:schemeClr val="dk1"/>
              </a:buClr>
              <a:buSzPts val="3600"/>
              <a:buChar char="•"/>
            </a:pPr>
            <a:r>
              <a:rPr lang="en-US" sz="3600"/>
              <a:t>The CL images and their corresponding labelling information will be available in JSON file </a:t>
            </a:r>
            <a:r>
              <a:rPr b="1" lang="en-US" sz="3600"/>
              <a:t>labelled_images.json</a:t>
            </a:r>
            <a:r>
              <a:rPr lang="en-US" sz="3600"/>
              <a:t> available on Discord </a:t>
            </a:r>
            <a:endParaRPr b="1" sz="3600"/>
          </a:p>
          <a:p>
            <a:pPr indent="-457200" lvl="0" marL="457200" rtl="0" algn="l">
              <a:lnSpc>
                <a:spcPct val="90000"/>
              </a:lnSpc>
              <a:spcBef>
                <a:spcPts val="2000"/>
              </a:spcBef>
              <a:spcAft>
                <a:spcPts val="0"/>
              </a:spcAft>
              <a:buClr>
                <a:schemeClr val="dk1"/>
              </a:buClr>
              <a:buSzPts val="3600"/>
              <a:buChar char="•"/>
            </a:pPr>
            <a:r>
              <a:rPr lang="en-US" sz="3600"/>
              <a:t>The records structure in JSON contains the image file name, image dimensions, coordinates of labels, labels’ numerical ID and the text names.</a:t>
            </a:r>
            <a:endParaRPr/>
          </a:p>
          <a:p>
            <a:pPr indent="-228600" lvl="0" marL="457200" rtl="0" algn="l">
              <a:lnSpc>
                <a:spcPct val="90000"/>
              </a:lnSpc>
              <a:spcBef>
                <a:spcPts val="2000"/>
              </a:spcBef>
              <a:spcAft>
                <a:spcPts val="0"/>
              </a:spcAft>
              <a:buClr>
                <a:schemeClr val="dk1"/>
              </a:buClr>
              <a:buSzPts val="3600"/>
              <a:buNone/>
            </a:pPr>
            <a:r>
              <a:t/>
            </a:r>
            <a:endParaRPr sz="3600"/>
          </a:p>
        </p:txBody>
      </p:sp>
      <p:sp>
        <p:nvSpPr>
          <p:cNvPr id="88" name="Google Shape;88;p16"/>
          <p:cNvSpPr txBox="1"/>
          <p:nvPr/>
        </p:nvSpPr>
        <p:spPr>
          <a:xfrm>
            <a:off x="1677987" y="730251"/>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4800"/>
              <a:buFont typeface="Calibri"/>
              <a:buNone/>
            </a:pPr>
            <a:r>
              <a:rPr b="1" i="0" lang="en-US" sz="4800">
                <a:solidFill>
                  <a:schemeClr val="dk1"/>
                </a:solidFill>
                <a:latin typeface="Calibri"/>
                <a:ea typeface="Calibri"/>
                <a:cs typeface="Calibri"/>
                <a:sym typeface="Calibri"/>
              </a:rPr>
              <a:t>Labelled dataset</a:t>
            </a:r>
            <a:endParaRPr b="1" i="0" sz="4800">
              <a:solidFill>
                <a:schemeClr val="dk1"/>
              </a:solidFill>
              <a:latin typeface="Calibri"/>
              <a:ea typeface="Calibri"/>
              <a:cs typeface="Calibri"/>
              <a:sym typeface="Calibri"/>
            </a:endParaRPr>
          </a:p>
        </p:txBody>
      </p:sp>
      <p:pic>
        <p:nvPicPr>
          <p:cNvPr id="89" name="Google Shape;89;p16"/>
          <p:cNvPicPr preferRelativeResize="0"/>
          <p:nvPr/>
        </p:nvPicPr>
        <p:blipFill rotWithShape="1">
          <a:blip r:embed="rId4">
            <a:alphaModFix/>
          </a:blip>
          <a:srcRect b="0" l="0" r="0" t="0"/>
          <a:stretch/>
        </p:blipFill>
        <p:spPr>
          <a:xfrm>
            <a:off x="2001837" y="8374078"/>
            <a:ext cx="9906000" cy="2933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94" name="Shape 94"/>
        <p:cNvGrpSpPr/>
        <p:nvPr/>
      </p:nvGrpSpPr>
      <p:grpSpPr>
        <a:xfrm>
          <a:off x="0" y="0"/>
          <a:ext cx="0" cy="0"/>
          <a:chOff x="0" y="0"/>
          <a:chExt cx="0" cy="0"/>
        </a:xfrm>
      </p:grpSpPr>
      <p:sp>
        <p:nvSpPr>
          <p:cNvPr id="95" name="Google Shape;95;p17"/>
          <p:cNvSpPr/>
          <p:nvPr/>
        </p:nvSpPr>
        <p:spPr>
          <a:xfrm>
            <a:off x="17410289" y="1951747"/>
            <a:ext cx="6778177" cy="9339942"/>
          </a:xfrm>
          <a:prstGeom prst="roundRect">
            <a:avLst>
              <a:gd fmla="val 16667" name="adj"/>
            </a:avLst>
          </a:prstGeom>
          <a:solidFill>
            <a:srgbClr val="92D050"/>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3600">
              <a:solidFill>
                <a:schemeClr val="lt1"/>
              </a:solidFill>
              <a:latin typeface="Calibri"/>
              <a:ea typeface="Calibri"/>
              <a:cs typeface="Calibri"/>
              <a:sym typeface="Calibri"/>
            </a:endParaRPr>
          </a:p>
        </p:txBody>
      </p:sp>
      <p:sp>
        <p:nvSpPr>
          <p:cNvPr id="96" name="Google Shape;96;p17"/>
          <p:cNvSpPr/>
          <p:nvPr/>
        </p:nvSpPr>
        <p:spPr>
          <a:xfrm>
            <a:off x="6799425" y="1951747"/>
            <a:ext cx="10477864" cy="9339942"/>
          </a:xfrm>
          <a:prstGeom prst="roundRect">
            <a:avLst>
              <a:gd fmla="val 16667" name="adj"/>
            </a:avLst>
          </a:prstGeom>
          <a:solidFill>
            <a:srgbClr val="FEE599"/>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3600">
              <a:solidFill>
                <a:schemeClr val="lt1"/>
              </a:solidFill>
              <a:latin typeface="Calibri"/>
              <a:ea typeface="Calibri"/>
              <a:cs typeface="Calibri"/>
              <a:sym typeface="Calibri"/>
            </a:endParaRPr>
          </a:p>
        </p:txBody>
      </p:sp>
      <p:sp>
        <p:nvSpPr>
          <p:cNvPr id="97" name="Google Shape;97;p17"/>
          <p:cNvSpPr/>
          <p:nvPr/>
        </p:nvSpPr>
        <p:spPr>
          <a:xfrm>
            <a:off x="183281" y="1951747"/>
            <a:ext cx="6490808" cy="9339942"/>
          </a:xfrm>
          <a:prstGeom prst="roundRect">
            <a:avLst>
              <a:gd fmla="val 16667" name="adj"/>
            </a:avLst>
          </a:prstGeom>
          <a:solidFill>
            <a:srgbClr val="F2F2F2"/>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3600">
              <a:solidFill>
                <a:schemeClr val="lt1"/>
              </a:solidFill>
              <a:latin typeface="Calibri"/>
              <a:ea typeface="Calibri"/>
              <a:cs typeface="Calibri"/>
              <a:sym typeface="Calibri"/>
            </a:endParaRPr>
          </a:p>
        </p:txBody>
      </p:sp>
      <p:sp>
        <p:nvSpPr>
          <p:cNvPr id="98" name="Google Shape;98;p17"/>
          <p:cNvSpPr/>
          <p:nvPr/>
        </p:nvSpPr>
        <p:spPr>
          <a:xfrm>
            <a:off x="1670991" y="3349473"/>
            <a:ext cx="3108960" cy="2586446"/>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600">
                <a:solidFill>
                  <a:srgbClr val="000000"/>
                </a:solidFill>
                <a:latin typeface="Calibri"/>
                <a:ea typeface="Calibri"/>
                <a:cs typeface="Calibri"/>
                <a:sym typeface="Calibri"/>
              </a:rPr>
              <a:t>Unlabelled datasets (BSE, CL, MM, dataset1-4)</a:t>
            </a:r>
            <a:endParaRPr/>
          </a:p>
        </p:txBody>
      </p:sp>
      <p:sp>
        <p:nvSpPr>
          <p:cNvPr id="99" name="Google Shape;99;p17"/>
          <p:cNvSpPr/>
          <p:nvPr/>
        </p:nvSpPr>
        <p:spPr>
          <a:xfrm>
            <a:off x="1670990" y="6140477"/>
            <a:ext cx="3108962" cy="2394950"/>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600">
                <a:solidFill>
                  <a:srgbClr val="000000"/>
                </a:solidFill>
                <a:latin typeface="Calibri"/>
                <a:ea typeface="Calibri"/>
                <a:cs typeface="Calibri"/>
                <a:sym typeface="Calibri"/>
              </a:rPr>
              <a:t>30-pixel labelled dataset </a:t>
            </a:r>
            <a:endParaRPr/>
          </a:p>
          <a:p>
            <a:pPr indent="0" lvl="0" marL="0" marR="0" rtl="0" algn="ctr">
              <a:spcBef>
                <a:spcPts val="0"/>
              </a:spcBef>
              <a:spcAft>
                <a:spcPts val="0"/>
              </a:spcAft>
              <a:buNone/>
            </a:pPr>
            <a:r>
              <a:rPr lang="en-US" sz="3600">
                <a:solidFill>
                  <a:srgbClr val="000000"/>
                </a:solidFill>
                <a:latin typeface="Calibri"/>
                <a:ea typeface="Calibri"/>
                <a:cs typeface="Calibri"/>
                <a:sym typeface="Calibri"/>
              </a:rPr>
              <a:t>(200 CL)</a:t>
            </a:r>
            <a:endParaRPr/>
          </a:p>
        </p:txBody>
      </p:sp>
      <p:sp>
        <p:nvSpPr>
          <p:cNvPr id="100" name="Google Shape;100;p17"/>
          <p:cNvSpPr/>
          <p:nvPr/>
        </p:nvSpPr>
        <p:spPr>
          <a:xfrm>
            <a:off x="8384381" y="3542423"/>
            <a:ext cx="7219412" cy="5148366"/>
          </a:xfrm>
          <a:prstGeom prst="rect">
            <a:avLst/>
          </a:prstGeom>
          <a:solidFill>
            <a:schemeClr val="dk1"/>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16000">
                <a:solidFill>
                  <a:schemeClr val="lt1"/>
                </a:solidFill>
                <a:latin typeface="Calibri"/>
                <a:ea typeface="Calibri"/>
                <a:cs typeface="Calibri"/>
                <a:sym typeface="Calibri"/>
              </a:rPr>
              <a:t>?</a:t>
            </a:r>
            <a:endParaRPr b="1" sz="3600">
              <a:solidFill>
                <a:schemeClr val="lt1"/>
              </a:solidFill>
              <a:latin typeface="Calibri"/>
              <a:ea typeface="Calibri"/>
              <a:cs typeface="Calibri"/>
              <a:sym typeface="Calibri"/>
            </a:endParaRPr>
          </a:p>
        </p:txBody>
      </p:sp>
      <p:sp>
        <p:nvSpPr>
          <p:cNvPr id="101" name="Google Shape;101;p17"/>
          <p:cNvSpPr/>
          <p:nvPr/>
        </p:nvSpPr>
        <p:spPr>
          <a:xfrm>
            <a:off x="19342159" y="2249201"/>
            <a:ext cx="3108960" cy="2586446"/>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600">
                <a:solidFill>
                  <a:srgbClr val="000000"/>
                </a:solidFill>
                <a:latin typeface="Calibri"/>
                <a:ea typeface="Calibri"/>
                <a:cs typeface="Calibri"/>
                <a:sym typeface="Calibri"/>
              </a:rPr>
              <a:t>1. Final ML model (able to classify CL into 4 categories)</a:t>
            </a:r>
            <a:endParaRPr/>
          </a:p>
        </p:txBody>
      </p:sp>
      <p:sp>
        <p:nvSpPr>
          <p:cNvPr id="102" name="Google Shape;102;p17"/>
          <p:cNvSpPr/>
          <p:nvPr/>
        </p:nvSpPr>
        <p:spPr>
          <a:xfrm>
            <a:off x="19342159" y="5115867"/>
            <a:ext cx="3108960" cy="2586446"/>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600">
                <a:solidFill>
                  <a:srgbClr val="000000"/>
                </a:solidFill>
                <a:latin typeface="Calibri"/>
                <a:ea typeface="Calibri"/>
                <a:cs typeface="Calibri"/>
                <a:sym typeface="Calibri"/>
              </a:rPr>
              <a:t>2. The report (1500-2000 words)</a:t>
            </a:r>
            <a:endParaRPr/>
          </a:p>
        </p:txBody>
      </p:sp>
      <p:sp>
        <p:nvSpPr>
          <p:cNvPr id="103" name="Google Shape;103;p17"/>
          <p:cNvSpPr/>
          <p:nvPr/>
        </p:nvSpPr>
        <p:spPr>
          <a:xfrm>
            <a:off x="19342159" y="7901253"/>
            <a:ext cx="3108960" cy="1928854"/>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600">
                <a:solidFill>
                  <a:srgbClr val="000000"/>
                </a:solidFill>
                <a:latin typeface="Calibri"/>
                <a:ea typeface="Calibri"/>
                <a:cs typeface="Calibri"/>
                <a:sym typeface="Calibri"/>
              </a:rPr>
              <a:t>3. Video pitch (5 minutes)</a:t>
            </a:r>
            <a:endParaRPr/>
          </a:p>
        </p:txBody>
      </p:sp>
      <p:sp>
        <p:nvSpPr>
          <p:cNvPr id="104" name="Google Shape;104;p17"/>
          <p:cNvSpPr txBox="1"/>
          <p:nvPr/>
        </p:nvSpPr>
        <p:spPr>
          <a:xfrm>
            <a:off x="1404290" y="9873914"/>
            <a:ext cx="3816534"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600">
                <a:solidFill>
                  <a:schemeClr val="dk1"/>
                </a:solidFill>
                <a:latin typeface="Calibri"/>
                <a:ea typeface="Calibri"/>
                <a:cs typeface="Calibri"/>
                <a:sym typeface="Calibri"/>
              </a:rPr>
              <a:t>Input from GEUS (25</a:t>
            </a:r>
            <a:r>
              <a:rPr baseline="30000" lang="en-US" sz="3600">
                <a:solidFill>
                  <a:schemeClr val="dk1"/>
                </a:solidFill>
                <a:latin typeface="Calibri"/>
                <a:ea typeface="Calibri"/>
                <a:cs typeface="Calibri"/>
                <a:sym typeface="Calibri"/>
              </a:rPr>
              <a:t>th</a:t>
            </a:r>
            <a:r>
              <a:rPr lang="en-US" sz="3600">
                <a:solidFill>
                  <a:schemeClr val="dk1"/>
                </a:solidFill>
                <a:latin typeface="Calibri"/>
                <a:ea typeface="Calibri"/>
                <a:cs typeface="Calibri"/>
                <a:sym typeface="Calibri"/>
              </a:rPr>
              <a:t> Oct)</a:t>
            </a:r>
            <a:endParaRPr/>
          </a:p>
        </p:txBody>
      </p:sp>
      <p:sp>
        <p:nvSpPr>
          <p:cNvPr id="105" name="Google Shape;105;p17"/>
          <p:cNvSpPr txBox="1"/>
          <p:nvPr/>
        </p:nvSpPr>
        <p:spPr>
          <a:xfrm>
            <a:off x="7633448" y="10427912"/>
            <a:ext cx="938297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dk1"/>
                </a:solidFill>
                <a:latin typeface="Calibri"/>
                <a:ea typeface="Calibri"/>
                <a:cs typeface="Calibri"/>
                <a:sym typeface="Calibri"/>
              </a:rPr>
              <a:t>The Energy GeoHackathon (25</a:t>
            </a:r>
            <a:r>
              <a:rPr baseline="30000" lang="en-US" sz="3600">
                <a:solidFill>
                  <a:schemeClr val="dk1"/>
                </a:solidFill>
                <a:latin typeface="Calibri"/>
                <a:ea typeface="Calibri"/>
                <a:cs typeface="Calibri"/>
                <a:sym typeface="Calibri"/>
              </a:rPr>
              <a:t>th</a:t>
            </a:r>
            <a:r>
              <a:rPr lang="en-US" sz="3600">
                <a:solidFill>
                  <a:schemeClr val="dk1"/>
                </a:solidFill>
                <a:latin typeface="Calibri"/>
                <a:ea typeface="Calibri"/>
                <a:cs typeface="Calibri"/>
                <a:sym typeface="Calibri"/>
              </a:rPr>
              <a:t> Oct - 25</a:t>
            </a:r>
            <a:r>
              <a:rPr baseline="30000" lang="en-US" sz="3600">
                <a:solidFill>
                  <a:schemeClr val="dk1"/>
                </a:solidFill>
                <a:latin typeface="Calibri"/>
                <a:ea typeface="Calibri"/>
                <a:cs typeface="Calibri"/>
                <a:sym typeface="Calibri"/>
              </a:rPr>
              <a:t>th</a:t>
            </a:r>
            <a:r>
              <a:rPr lang="en-US" sz="3600">
                <a:solidFill>
                  <a:schemeClr val="dk1"/>
                </a:solidFill>
                <a:latin typeface="Calibri"/>
                <a:ea typeface="Calibri"/>
                <a:cs typeface="Calibri"/>
                <a:sym typeface="Calibri"/>
              </a:rPr>
              <a:t> Nov)</a:t>
            </a:r>
            <a:endParaRPr/>
          </a:p>
        </p:txBody>
      </p:sp>
      <p:sp>
        <p:nvSpPr>
          <p:cNvPr id="106" name="Google Shape;106;p17"/>
          <p:cNvSpPr txBox="1"/>
          <p:nvPr/>
        </p:nvSpPr>
        <p:spPr>
          <a:xfrm>
            <a:off x="19030812" y="9998348"/>
            <a:ext cx="3816534" cy="1200329"/>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600">
                <a:solidFill>
                  <a:schemeClr val="dk1"/>
                </a:solidFill>
                <a:latin typeface="Calibri"/>
                <a:ea typeface="Calibri"/>
                <a:cs typeface="Calibri"/>
                <a:sym typeface="Calibri"/>
              </a:rPr>
              <a:t>Final submission (25</a:t>
            </a:r>
            <a:r>
              <a:rPr baseline="30000" lang="en-US" sz="3600">
                <a:solidFill>
                  <a:schemeClr val="dk1"/>
                </a:solidFill>
                <a:latin typeface="Calibri"/>
                <a:ea typeface="Calibri"/>
                <a:cs typeface="Calibri"/>
                <a:sym typeface="Calibri"/>
              </a:rPr>
              <a:t>th</a:t>
            </a:r>
            <a:r>
              <a:rPr lang="en-US" sz="3600">
                <a:solidFill>
                  <a:schemeClr val="dk1"/>
                </a:solidFill>
                <a:latin typeface="Calibri"/>
                <a:ea typeface="Calibri"/>
                <a:cs typeface="Calibri"/>
                <a:sym typeface="Calibri"/>
              </a:rPr>
              <a:t> Nov)</a:t>
            </a:r>
            <a:endParaRPr/>
          </a:p>
        </p:txBody>
      </p:sp>
      <p:sp>
        <p:nvSpPr>
          <p:cNvPr id="107" name="Google Shape;107;p17"/>
          <p:cNvSpPr/>
          <p:nvPr/>
        </p:nvSpPr>
        <p:spPr>
          <a:xfrm>
            <a:off x="639216" y="549478"/>
            <a:ext cx="15482956"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US" sz="4800">
                <a:solidFill>
                  <a:schemeClr val="dk1"/>
                </a:solidFill>
                <a:latin typeface="Calibri"/>
                <a:ea typeface="Calibri"/>
                <a:cs typeface="Calibri"/>
                <a:sym typeface="Calibri"/>
              </a:rPr>
              <a:t>The workflow and deliverables from the hackathon participants</a:t>
            </a:r>
            <a:endParaRPr/>
          </a:p>
        </p:txBody>
      </p:sp>
      <p:sp>
        <p:nvSpPr>
          <p:cNvPr id="108" name="Google Shape;108;p17"/>
          <p:cNvSpPr/>
          <p:nvPr/>
        </p:nvSpPr>
        <p:spPr>
          <a:xfrm>
            <a:off x="18455222" y="11558043"/>
            <a:ext cx="4798888" cy="1928854"/>
          </a:xfrm>
          <a:prstGeom prst="rect">
            <a:avLst/>
          </a:prstGeom>
          <a:solidFill>
            <a:srgbClr val="D8E2F3"/>
          </a:solidFill>
          <a:ln cap="flat" cmpd="sng" w="12700">
            <a:solidFill>
              <a:srgbClr val="00206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3200">
                <a:solidFill>
                  <a:srgbClr val="000000"/>
                </a:solidFill>
                <a:latin typeface="Calibri"/>
                <a:ea typeface="Calibri"/>
                <a:cs typeface="Calibri"/>
                <a:sym typeface="Calibri"/>
              </a:rPr>
              <a:t>Bonus assignment: </a:t>
            </a:r>
            <a:endParaRPr/>
          </a:p>
          <a:p>
            <a:pPr indent="0" lvl="0" marL="0" marR="0" rtl="0" algn="ctr">
              <a:spcBef>
                <a:spcPts val="0"/>
              </a:spcBef>
              <a:spcAft>
                <a:spcPts val="0"/>
              </a:spcAft>
              <a:buNone/>
            </a:pPr>
            <a:r>
              <a:rPr lang="en-US" sz="3200">
                <a:solidFill>
                  <a:srgbClr val="000000"/>
                </a:solidFill>
                <a:latin typeface="Calibri"/>
                <a:ea typeface="Calibri"/>
                <a:cs typeface="Calibri"/>
                <a:sym typeface="Calibri"/>
              </a:rPr>
              <a:t>classify CL into 6 categories including feldspar grains and feldspar overgrowths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13" name="Shape 113"/>
        <p:cNvGrpSpPr/>
        <p:nvPr/>
      </p:nvGrpSpPr>
      <p:grpSpPr>
        <a:xfrm>
          <a:off x="0" y="0"/>
          <a:ext cx="0" cy="0"/>
          <a:chOff x="0" y="0"/>
          <a:chExt cx="0" cy="0"/>
        </a:xfrm>
      </p:grpSpPr>
      <p:sp>
        <p:nvSpPr>
          <p:cNvPr id="114" name="Google Shape;114;p18"/>
          <p:cNvSpPr txBox="1"/>
          <p:nvPr>
            <p:ph idx="1" type="body"/>
          </p:nvPr>
        </p:nvSpPr>
        <p:spPr>
          <a:xfrm>
            <a:off x="1677987" y="3651250"/>
            <a:ext cx="19160792" cy="8702676"/>
          </a:xfrm>
          <a:prstGeom prst="rect">
            <a:avLst/>
          </a:prstGeom>
          <a:noFill/>
          <a:ln>
            <a:noFill/>
          </a:ln>
        </p:spPr>
        <p:txBody>
          <a:bodyPr anchorCtr="0" anchor="t" bIns="45700" lIns="91425" spcFirstLastPara="1" rIns="91425" wrap="square" tIns="45700">
            <a:normAutofit fontScale="55000" lnSpcReduction="20000"/>
          </a:bodyPr>
          <a:lstStyle/>
          <a:p>
            <a:pPr indent="0" lvl="0" marL="0" rtl="0" algn="just">
              <a:lnSpc>
                <a:spcPct val="120000"/>
              </a:lnSpc>
              <a:spcBef>
                <a:spcPts val="0"/>
              </a:spcBef>
              <a:spcAft>
                <a:spcPts val="0"/>
              </a:spcAft>
              <a:buClr>
                <a:schemeClr val="dk1"/>
              </a:buClr>
              <a:buSzPct val="100000"/>
              <a:buNone/>
            </a:pPr>
            <a:r>
              <a:rPr lang="en-US"/>
              <a:t>* A Python 3.x script (not a notebook) called </a:t>
            </a:r>
            <a:r>
              <a:rPr b="1" lang="en-US"/>
              <a:t>run.py </a:t>
            </a:r>
            <a:r>
              <a:rPr lang="en-US"/>
              <a:t>and eventual accompanying scripts should be able to:​ classify all the images in the CL directory using the following colours (in hexadecimal RGB codes): quartz – </a:t>
            </a:r>
            <a:r>
              <a:rPr lang="en-US">
                <a:highlight>
                  <a:srgbClr val="FFFF00"/>
                </a:highlight>
              </a:rPr>
              <a:t>yellow</a:t>
            </a:r>
            <a:r>
              <a:rPr lang="en-US"/>
              <a:t> (ffff00), quartz overgrowths – </a:t>
            </a:r>
            <a:r>
              <a:rPr lang="en-US">
                <a:highlight>
                  <a:srgbClr val="FF0000"/>
                </a:highlight>
              </a:rPr>
              <a:t>red</a:t>
            </a:r>
            <a:r>
              <a:rPr lang="en-US"/>
              <a:t> (ff0000), other minerals – </a:t>
            </a:r>
            <a:r>
              <a:rPr lang="en-US">
                <a:highlight>
                  <a:srgbClr val="00FF00"/>
                </a:highlight>
              </a:rPr>
              <a:t>green</a:t>
            </a:r>
            <a:r>
              <a:rPr lang="en-US"/>
              <a:t> (00ff00), pores – </a:t>
            </a:r>
            <a:r>
              <a:rPr lang="en-US">
                <a:solidFill>
                  <a:schemeClr val="lt1"/>
                </a:solidFill>
                <a:highlight>
                  <a:srgbClr val="000000"/>
                </a:highlight>
              </a:rPr>
              <a:t>black</a:t>
            </a:r>
            <a:r>
              <a:rPr lang="en-US"/>
              <a:t> (000000).</a:t>
            </a:r>
            <a:endParaRPr/>
          </a:p>
          <a:p>
            <a:pPr indent="0" lvl="0" marL="0" rtl="0" algn="just">
              <a:lnSpc>
                <a:spcPct val="120000"/>
              </a:lnSpc>
              <a:spcBef>
                <a:spcPts val="2000"/>
              </a:spcBef>
              <a:spcAft>
                <a:spcPts val="0"/>
              </a:spcAft>
              <a:buClr>
                <a:schemeClr val="dk1"/>
              </a:buClr>
              <a:buSzPct val="100000"/>
              <a:buNone/>
            </a:pPr>
            <a:r>
              <a:rPr lang="en-US"/>
              <a:t>* The model should be executed in a root directory &lt;</a:t>
            </a:r>
            <a:r>
              <a:rPr b="1" lang="en-US"/>
              <a:t>team_name</a:t>
            </a:r>
            <a:r>
              <a:rPr lang="en-US"/>
              <a:t>&gt; with the subfolders dataset1 and dataset2 etc., each of them containing the corresponding images from the dataset in the subfolders BSE, CL, and MM.</a:t>
            </a:r>
            <a:endParaRPr/>
          </a:p>
          <a:p>
            <a:pPr indent="0" lvl="0" marL="0" rtl="0" algn="just">
              <a:lnSpc>
                <a:spcPct val="120000"/>
              </a:lnSpc>
              <a:spcBef>
                <a:spcPts val="2000"/>
              </a:spcBef>
              <a:spcAft>
                <a:spcPts val="0"/>
              </a:spcAft>
              <a:buClr>
                <a:schemeClr val="dk1"/>
              </a:buClr>
              <a:buSzPct val="100000"/>
              <a:buNone/>
            </a:pPr>
            <a:r>
              <a:rPr lang="en-US"/>
              <a:t>* The model should be able to create the subfolders </a:t>
            </a:r>
            <a:r>
              <a:rPr b="1" lang="en-US"/>
              <a:t>dataset1/CL_segmented</a:t>
            </a:r>
            <a:r>
              <a:rPr lang="en-US"/>
              <a:t> and </a:t>
            </a:r>
            <a:r>
              <a:rPr b="1" lang="en-US"/>
              <a:t>dataset2/CL_segmented</a:t>
            </a:r>
            <a:r>
              <a:rPr lang="en-US"/>
              <a:t> etc. with the results of the segmentation. The segmented images should be TIF files and should have the same file names as their CL, BSE, and MM counterparts.</a:t>
            </a:r>
            <a:endParaRPr/>
          </a:p>
          <a:p>
            <a:pPr indent="0" lvl="0" marL="0" rtl="0" algn="just">
              <a:lnSpc>
                <a:spcPct val="120000"/>
              </a:lnSpc>
              <a:spcBef>
                <a:spcPts val="2000"/>
              </a:spcBef>
              <a:spcAft>
                <a:spcPts val="0"/>
              </a:spcAft>
              <a:buClr>
                <a:schemeClr val="dk1"/>
              </a:buClr>
              <a:buSzPct val="100000"/>
              <a:buNone/>
            </a:pPr>
            <a:r>
              <a:rPr lang="en-US"/>
              <a:t>* The model should create a CSV file </a:t>
            </a:r>
            <a:r>
              <a:rPr b="1" lang="en-US"/>
              <a:t>results_dataset1.csv</a:t>
            </a:r>
            <a:r>
              <a:rPr lang="en-US"/>
              <a:t> and </a:t>
            </a:r>
            <a:r>
              <a:rPr b="1" lang="en-US"/>
              <a:t>results_dataset2.csv</a:t>
            </a:r>
            <a:r>
              <a:rPr lang="en-US"/>
              <a:t> etc. with the relative areas of quartz grains, quartz overgrowths, other minerals, and pores for each image in the corresponding CL subfolder. The structure of the CSV files should be as follows:</a:t>
            </a:r>
            <a:endParaRPr/>
          </a:p>
          <a:p>
            <a:pPr indent="0" lvl="0" marL="0" rtl="0" algn="just">
              <a:lnSpc>
                <a:spcPct val="120000"/>
              </a:lnSpc>
              <a:spcBef>
                <a:spcPts val="2000"/>
              </a:spcBef>
              <a:spcAft>
                <a:spcPts val="0"/>
              </a:spcAft>
              <a:buClr>
                <a:schemeClr val="dk1"/>
              </a:buClr>
              <a:buSzPct val="100000"/>
              <a:buNone/>
            </a:pPr>
            <a:r>
              <a:t/>
            </a:r>
            <a:endParaRPr/>
          </a:p>
          <a:p>
            <a:pPr indent="0" lvl="0" marL="0" rtl="0" algn="just">
              <a:lnSpc>
                <a:spcPct val="120000"/>
              </a:lnSpc>
              <a:spcBef>
                <a:spcPts val="2000"/>
              </a:spcBef>
              <a:spcAft>
                <a:spcPts val="0"/>
              </a:spcAft>
              <a:buClr>
                <a:schemeClr val="dk1"/>
              </a:buClr>
              <a:buSzPct val="100000"/>
              <a:buNone/>
            </a:pPr>
            <a:r>
              <a:rPr lang="en-US"/>
              <a:t>* Please submit 5 segmented images of each dataset (20 in total) along with your model. These images will be used to ensure that the model is running correctly on our local machine.</a:t>
            </a:r>
            <a:endParaRPr/>
          </a:p>
        </p:txBody>
      </p:sp>
      <p:pic>
        <p:nvPicPr>
          <p:cNvPr id="115" name="Google Shape;115;p18"/>
          <p:cNvPicPr preferRelativeResize="0"/>
          <p:nvPr/>
        </p:nvPicPr>
        <p:blipFill rotWithShape="1">
          <a:blip r:embed="rId3">
            <a:alphaModFix/>
          </a:blip>
          <a:srcRect b="0" l="0" r="0" t="0"/>
          <a:stretch/>
        </p:blipFill>
        <p:spPr>
          <a:xfrm>
            <a:off x="3548396" y="9667238"/>
            <a:ext cx="15976504" cy="872665"/>
          </a:xfrm>
          <a:prstGeom prst="rect">
            <a:avLst/>
          </a:prstGeom>
          <a:noFill/>
          <a:ln>
            <a:noFill/>
          </a:ln>
        </p:spPr>
      </p:pic>
      <p:pic>
        <p:nvPicPr>
          <p:cNvPr id="116" name="Google Shape;116;p18"/>
          <p:cNvPicPr preferRelativeResize="0"/>
          <p:nvPr/>
        </p:nvPicPr>
        <p:blipFill rotWithShape="1">
          <a:blip r:embed="rId4">
            <a:alphaModFix/>
          </a:blip>
          <a:srcRect b="0" l="0" r="0" t="0"/>
          <a:stretch/>
        </p:blipFill>
        <p:spPr>
          <a:xfrm>
            <a:off x="20880387" y="4381500"/>
            <a:ext cx="3505200" cy="4953000"/>
          </a:xfrm>
          <a:prstGeom prst="rect">
            <a:avLst/>
          </a:prstGeom>
          <a:noFill/>
          <a:ln>
            <a:noFill/>
          </a:ln>
        </p:spPr>
      </p:pic>
      <p:sp>
        <p:nvSpPr>
          <p:cNvPr id="117" name="Google Shape;117;p18"/>
          <p:cNvSpPr txBox="1"/>
          <p:nvPr/>
        </p:nvSpPr>
        <p:spPr>
          <a:xfrm>
            <a:off x="1677987" y="1212390"/>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6600"/>
              <a:buFont typeface="Calibri"/>
              <a:buNone/>
            </a:pPr>
            <a:r>
              <a:rPr b="1" i="0" lang="en-US" sz="6600">
                <a:solidFill>
                  <a:schemeClr val="dk1"/>
                </a:solidFill>
                <a:latin typeface="Calibri"/>
                <a:ea typeface="Calibri"/>
                <a:cs typeface="Calibri"/>
                <a:sym typeface="Calibri"/>
              </a:rPr>
              <a:t>1. Final ML model</a:t>
            </a:r>
            <a:endParaRPr b="1" i="0" sz="66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2" name="Shape 122"/>
        <p:cNvGrpSpPr/>
        <p:nvPr/>
      </p:nvGrpSpPr>
      <p:grpSpPr>
        <a:xfrm>
          <a:off x="0" y="0"/>
          <a:ext cx="0" cy="0"/>
          <a:chOff x="0" y="0"/>
          <a:chExt cx="0" cy="0"/>
        </a:xfrm>
      </p:grpSpPr>
      <p:sp>
        <p:nvSpPr>
          <p:cNvPr id="123" name="Google Shape;123;p19"/>
          <p:cNvSpPr txBox="1"/>
          <p:nvPr/>
        </p:nvSpPr>
        <p:spPr>
          <a:xfrm>
            <a:off x="1677987" y="1212390"/>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6600"/>
              <a:buFont typeface="Calibri"/>
              <a:buNone/>
            </a:pPr>
            <a:r>
              <a:rPr b="1" i="0" lang="en-US" sz="6600">
                <a:solidFill>
                  <a:schemeClr val="dk1"/>
                </a:solidFill>
                <a:latin typeface="Calibri"/>
                <a:ea typeface="Calibri"/>
                <a:cs typeface="Calibri"/>
                <a:sym typeface="Calibri"/>
              </a:rPr>
              <a:t>2. Report and video presentation</a:t>
            </a:r>
            <a:endParaRPr b="1" i="0" sz="66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Sp="0">
  <p:cSld>
    <p:spTree>
      <p:nvGrpSpPr>
        <p:cNvPr id="128" name="Shape 128"/>
        <p:cNvGrpSpPr/>
        <p:nvPr/>
      </p:nvGrpSpPr>
      <p:grpSpPr>
        <a:xfrm>
          <a:off x="0" y="0"/>
          <a:ext cx="0" cy="0"/>
          <a:chOff x="0" y="0"/>
          <a:chExt cx="0" cy="0"/>
        </a:xfrm>
      </p:grpSpPr>
      <p:sp>
        <p:nvSpPr>
          <p:cNvPr id="129" name="Google Shape;129;p20"/>
          <p:cNvSpPr txBox="1"/>
          <p:nvPr>
            <p:ph idx="1" type="body"/>
          </p:nvPr>
        </p:nvSpPr>
        <p:spPr>
          <a:xfrm>
            <a:off x="1677987" y="3651250"/>
            <a:ext cx="18074640" cy="8702676"/>
          </a:xfrm>
          <a:prstGeom prst="rect">
            <a:avLst/>
          </a:prstGeom>
          <a:noFill/>
          <a:ln>
            <a:noFill/>
          </a:ln>
        </p:spPr>
        <p:txBody>
          <a:bodyPr anchorCtr="0" anchor="t" bIns="45700" lIns="91425" spcFirstLastPara="1" rIns="91425" wrap="square" tIns="45700">
            <a:normAutofit fontScale="55000" lnSpcReduction="20000"/>
          </a:bodyPr>
          <a:lstStyle/>
          <a:p>
            <a:pPr indent="-457200" lvl="0" marL="457200" rtl="0" algn="just">
              <a:lnSpc>
                <a:spcPct val="90000"/>
              </a:lnSpc>
              <a:spcBef>
                <a:spcPts val="0"/>
              </a:spcBef>
              <a:spcAft>
                <a:spcPts val="0"/>
              </a:spcAft>
              <a:buClr>
                <a:schemeClr val="dk1"/>
              </a:buClr>
              <a:buSzPct val="100000"/>
              <a:buChar char="•"/>
            </a:pPr>
            <a:r>
              <a:rPr lang="en-US"/>
              <a:t>Each team should submit 2 compressed files at the end of the GeoHackathon. </a:t>
            </a:r>
            <a:endParaRPr/>
          </a:p>
          <a:p>
            <a:pPr indent="-457200" lvl="0" marL="457200" rtl="0" algn="just">
              <a:lnSpc>
                <a:spcPct val="90000"/>
              </a:lnSpc>
              <a:spcBef>
                <a:spcPts val="2000"/>
              </a:spcBef>
              <a:spcAft>
                <a:spcPts val="0"/>
              </a:spcAft>
              <a:buClr>
                <a:schemeClr val="dk1"/>
              </a:buClr>
              <a:buSzPct val="100000"/>
              <a:buChar char="•"/>
            </a:pPr>
            <a:r>
              <a:rPr lang="en-US"/>
              <a:t>File 1 should contain the ML model.</a:t>
            </a:r>
            <a:endParaRPr/>
          </a:p>
          <a:p>
            <a:pPr indent="-457200" lvl="0" marL="457200" rtl="0" algn="just">
              <a:lnSpc>
                <a:spcPct val="90000"/>
              </a:lnSpc>
              <a:spcBef>
                <a:spcPts val="2000"/>
              </a:spcBef>
              <a:spcAft>
                <a:spcPts val="0"/>
              </a:spcAft>
              <a:buClr>
                <a:schemeClr val="dk1"/>
              </a:buClr>
              <a:buSzPct val="100000"/>
              <a:buChar char="•"/>
            </a:pPr>
            <a:r>
              <a:rPr lang="en-US"/>
              <a:t>File 2 should contain the report (PDF format) and the video pitch.</a:t>
            </a:r>
            <a:endParaRPr/>
          </a:p>
          <a:p>
            <a:pPr indent="-457200" lvl="0" marL="457200" rtl="0" algn="just">
              <a:lnSpc>
                <a:spcPct val="90000"/>
              </a:lnSpc>
              <a:spcBef>
                <a:spcPts val="2000"/>
              </a:spcBef>
              <a:spcAft>
                <a:spcPts val="0"/>
              </a:spcAft>
              <a:buClr>
                <a:schemeClr val="dk1"/>
              </a:buClr>
              <a:buSzPct val="100000"/>
              <a:buChar char="•"/>
            </a:pPr>
            <a:r>
              <a:rPr lang="en-US"/>
              <a:t>So each team, please create 2 folders. Put the name of your team and the number of the file in each folder. For example </a:t>
            </a:r>
            <a:r>
              <a:rPr b="1" lang="en-US"/>
              <a:t>teamname_1</a:t>
            </a:r>
            <a:r>
              <a:rPr lang="en-US"/>
              <a:t> (contains the ML model), </a:t>
            </a:r>
            <a:r>
              <a:rPr b="1" lang="en-US"/>
              <a:t>teamname_2</a:t>
            </a:r>
            <a:r>
              <a:rPr lang="en-US"/>
              <a:t> (contains the report and the video)</a:t>
            </a:r>
            <a:endParaRPr/>
          </a:p>
          <a:p>
            <a:pPr indent="-457200" lvl="0" marL="457200" rtl="0" algn="just">
              <a:lnSpc>
                <a:spcPct val="90000"/>
              </a:lnSpc>
              <a:spcBef>
                <a:spcPts val="2000"/>
              </a:spcBef>
              <a:spcAft>
                <a:spcPts val="0"/>
              </a:spcAft>
              <a:buClr>
                <a:schemeClr val="dk1"/>
              </a:buClr>
              <a:buSzPct val="100000"/>
              <a:buChar char="•"/>
            </a:pPr>
            <a:r>
              <a:rPr lang="en-US"/>
              <a:t>Please put each item in the corresponding folder. Then compress each folder (.zip, .rar) and submit your compressed files via the link below.</a:t>
            </a:r>
            <a:endParaRPr/>
          </a:p>
          <a:p>
            <a:pPr indent="-457200" lvl="0" marL="457200" rtl="0" algn="just">
              <a:lnSpc>
                <a:spcPct val="90000"/>
              </a:lnSpc>
              <a:spcBef>
                <a:spcPts val="2000"/>
              </a:spcBef>
              <a:spcAft>
                <a:spcPts val="0"/>
              </a:spcAft>
              <a:buClr>
                <a:schemeClr val="dk1"/>
              </a:buClr>
              <a:buSzPct val="100000"/>
              <a:buChar char="•"/>
            </a:pPr>
            <a:r>
              <a:rPr lang="en-US" u="sng">
                <a:solidFill>
                  <a:schemeClr val="hlink"/>
                </a:solidFill>
                <a:hlinkClick r:id="rId3"/>
              </a:rPr>
              <a:t>https://forms.gle/qiSUL4R5dmnFDNcm9</a:t>
            </a:r>
            <a:endParaRPr/>
          </a:p>
          <a:p>
            <a:pPr indent="-457200" lvl="0" marL="457200" rtl="0" algn="just">
              <a:lnSpc>
                <a:spcPct val="90000"/>
              </a:lnSpc>
              <a:spcBef>
                <a:spcPts val="2000"/>
              </a:spcBef>
              <a:spcAft>
                <a:spcPts val="0"/>
              </a:spcAft>
              <a:buClr>
                <a:schemeClr val="dk1"/>
              </a:buClr>
              <a:buSzPct val="100000"/>
              <a:buChar char="•"/>
            </a:pPr>
            <a:r>
              <a:rPr lang="en-US"/>
              <a:t>Your response will be editable till the deadline. So please edit your response if needed rather than submitting a new form.</a:t>
            </a:r>
            <a:endParaRPr/>
          </a:p>
          <a:p>
            <a:pPr indent="-457200" lvl="0" marL="457200" rtl="0" algn="l">
              <a:lnSpc>
                <a:spcPct val="90000"/>
              </a:lnSpc>
              <a:spcBef>
                <a:spcPts val="2000"/>
              </a:spcBef>
              <a:spcAft>
                <a:spcPts val="0"/>
              </a:spcAft>
              <a:buClr>
                <a:schemeClr val="dk1"/>
              </a:buClr>
              <a:buSzPct val="100000"/>
              <a:buChar char="•"/>
            </a:pPr>
            <a:r>
              <a:rPr lang="en-US" sz="5400"/>
              <a:t>All code submissions are required to be licensed under an open license, preferably the MIT license.</a:t>
            </a:r>
            <a:endParaRPr/>
          </a:p>
          <a:p>
            <a:pPr indent="-457200" lvl="0" marL="457200" rtl="0" algn="l">
              <a:lnSpc>
                <a:spcPct val="90000"/>
              </a:lnSpc>
              <a:spcBef>
                <a:spcPts val="2000"/>
              </a:spcBef>
              <a:spcAft>
                <a:spcPts val="0"/>
              </a:spcAft>
              <a:buClr>
                <a:schemeClr val="dk1"/>
              </a:buClr>
              <a:buSzPct val="100000"/>
              <a:buChar char="•"/>
            </a:pPr>
            <a:r>
              <a:rPr lang="en-US" sz="5400"/>
              <a:t>The ML model will be assessed using a testing dataset, which will not be available to the hackathon participants during the competition.</a:t>
            </a:r>
            <a:endParaRPr/>
          </a:p>
          <a:p>
            <a:pPr indent="-457200" lvl="0" marL="457200" rtl="0" algn="l">
              <a:lnSpc>
                <a:spcPct val="90000"/>
              </a:lnSpc>
              <a:spcBef>
                <a:spcPts val="2000"/>
              </a:spcBef>
              <a:spcAft>
                <a:spcPts val="0"/>
              </a:spcAft>
              <a:buClr>
                <a:schemeClr val="dk1"/>
              </a:buClr>
              <a:buSzPct val="100000"/>
              <a:buChar char="•"/>
            </a:pPr>
            <a:r>
              <a:rPr lang="en-US" sz="5400"/>
              <a:t>The split of the evaluation points is as follows</a:t>
            </a:r>
            <a:endParaRPr/>
          </a:p>
          <a:p>
            <a:pPr indent="-457200" lvl="1" marL="1371600" rtl="0" algn="l">
              <a:lnSpc>
                <a:spcPct val="90000"/>
              </a:lnSpc>
              <a:spcBef>
                <a:spcPts val="1000"/>
              </a:spcBef>
              <a:spcAft>
                <a:spcPts val="0"/>
              </a:spcAft>
              <a:buClr>
                <a:schemeClr val="dk1"/>
              </a:buClr>
              <a:buSzPct val="100000"/>
              <a:buChar char="•"/>
            </a:pPr>
            <a:r>
              <a:rPr lang="en-US" sz="5400"/>
              <a:t>Python solution: 60% of the points</a:t>
            </a:r>
            <a:endParaRPr/>
          </a:p>
          <a:p>
            <a:pPr indent="-457200" lvl="1" marL="1371600" rtl="0" algn="l">
              <a:lnSpc>
                <a:spcPct val="90000"/>
              </a:lnSpc>
              <a:spcBef>
                <a:spcPts val="1000"/>
              </a:spcBef>
              <a:spcAft>
                <a:spcPts val="0"/>
              </a:spcAft>
              <a:buClr>
                <a:schemeClr val="dk1"/>
              </a:buClr>
              <a:buSzPct val="100000"/>
              <a:buChar char="•"/>
            </a:pPr>
            <a:r>
              <a:rPr lang="en-US" sz="5400"/>
              <a:t>Report: 30% of the points</a:t>
            </a:r>
            <a:endParaRPr/>
          </a:p>
          <a:p>
            <a:pPr indent="-457200" lvl="1" marL="1371600" rtl="0" algn="l">
              <a:lnSpc>
                <a:spcPct val="90000"/>
              </a:lnSpc>
              <a:spcBef>
                <a:spcPts val="1000"/>
              </a:spcBef>
              <a:spcAft>
                <a:spcPts val="0"/>
              </a:spcAft>
              <a:buClr>
                <a:schemeClr val="dk1"/>
              </a:buClr>
              <a:buSzPct val="100000"/>
              <a:buChar char="•"/>
            </a:pPr>
            <a:r>
              <a:rPr lang="en-US" sz="5400"/>
              <a:t>Video: 10% of the points</a:t>
            </a:r>
            <a:endParaRPr/>
          </a:p>
          <a:p>
            <a:pPr indent="-317500" lvl="0" marL="457200" rtl="0" algn="l">
              <a:lnSpc>
                <a:spcPct val="90000"/>
              </a:lnSpc>
              <a:spcBef>
                <a:spcPts val="2000"/>
              </a:spcBef>
              <a:spcAft>
                <a:spcPts val="0"/>
              </a:spcAft>
              <a:buClr>
                <a:schemeClr val="dk1"/>
              </a:buClr>
              <a:buSzPct val="100000"/>
              <a:buNone/>
            </a:pPr>
            <a:r>
              <a:t/>
            </a:r>
            <a:endParaRPr sz="4000"/>
          </a:p>
          <a:p>
            <a:pPr indent="-261620" lvl="0" marL="457200" rtl="0" algn="just">
              <a:lnSpc>
                <a:spcPct val="90000"/>
              </a:lnSpc>
              <a:spcBef>
                <a:spcPts val="2000"/>
              </a:spcBef>
              <a:spcAft>
                <a:spcPts val="0"/>
              </a:spcAft>
              <a:buClr>
                <a:schemeClr val="dk1"/>
              </a:buClr>
              <a:buSzPct val="100000"/>
              <a:buNone/>
            </a:pPr>
            <a:r>
              <a:t/>
            </a:r>
            <a:endParaRPr/>
          </a:p>
        </p:txBody>
      </p:sp>
      <p:sp>
        <p:nvSpPr>
          <p:cNvPr id="130" name="Google Shape;130;p20"/>
          <p:cNvSpPr txBox="1"/>
          <p:nvPr/>
        </p:nvSpPr>
        <p:spPr>
          <a:xfrm>
            <a:off x="1677987" y="1212390"/>
            <a:ext cx="21031200" cy="1489786"/>
          </a:xfrm>
          <a:prstGeom prst="rect">
            <a:avLst/>
          </a:prstGeom>
          <a:noFill/>
          <a:ln>
            <a:noFill/>
          </a:ln>
        </p:spPr>
        <p:txBody>
          <a:bodyPr anchorCtr="0" anchor="ctr" bIns="91425" lIns="182875" spcFirstLastPara="1" rIns="182875" wrap="square" tIns="91425">
            <a:noAutofit/>
          </a:bodyPr>
          <a:lstStyle/>
          <a:p>
            <a:pPr indent="0" lvl="0" marL="0" marR="0" rtl="0" algn="l">
              <a:lnSpc>
                <a:spcPct val="90000"/>
              </a:lnSpc>
              <a:spcBef>
                <a:spcPts val="0"/>
              </a:spcBef>
              <a:spcAft>
                <a:spcPts val="0"/>
              </a:spcAft>
              <a:buClr>
                <a:schemeClr val="dk1"/>
              </a:buClr>
              <a:buSzPts val="6600"/>
              <a:buFont typeface="Calibri"/>
              <a:buNone/>
            </a:pPr>
            <a:r>
              <a:rPr b="1" i="0" lang="en-US" sz="6600">
                <a:solidFill>
                  <a:schemeClr val="dk1"/>
                </a:solidFill>
                <a:latin typeface="Calibri"/>
                <a:ea typeface="Calibri"/>
                <a:cs typeface="Calibri"/>
                <a:sym typeface="Calibri"/>
              </a:rPr>
              <a:t>Final submission and judging</a:t>
            </a:r>
            <a:endParaRPr b="1" i="0" sz="6600">
              <a:solidFill>
                <a:schemeClr val="dk1"/>
              </a:solidFill>
              <a:latin typeface="Calibri"/>
              <a:ea typeface="Calibri"/>
              <a:cs typeface="Calibri"/>
              <a:sym typeface="Calibri"/>
            </a:endParaRPr>
          </a:p>
        </p:txBody>
      </p:sp>
      <p:pic>
        <p:nvPicPr>
          <p:cNvPr descr="A trophy cup" id="131" name="Google Shape;131;p20"/>
          <p:cNvPicPr preferRelativeResize="0"/>
          <p:nvPr/>
        </p:nvPicPr>
        <p:blipFill rotWithShape="1">
          <a:blip r:embed="rId4">
            <a:alphaModFix/>
          </a:blip>
          <a:srcRect b="12740" l="12639" r="13316" t="14452"/>
          <a:stretch/>
        </p:blipFill>
        <p:spPr>
          <a:xfrm>
            <a:off x="18608842" y="987390"/>
            <a:ext cx="5762291" cy="56660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Q&amp;A">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ront Cover">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Back Cover">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1_Back Cover">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